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256" r:id="rId2"/>
    <p:sldId id="260" r:id="rId3"/>
    <p:sldId id="261" r:id="rId4"/>
    <p:sldId id="263" r:id="rId5"/>
    <p:sldId id="264" r:id="rId6"/>
    <p:sldId id="313" r:id="rId7"/>
    <p:sldId id="314" r:id="rId8"/>
    <p:sldId id="315" r:id="rId9"/>
    <p:sldId id="320" r:id="rId10"/>
    <p:sldId id="321" r:id="rId11"/>
    <p:sldId id="317" r:id="rId12"/>
    <p:sldId id="316" r:id="rId13"/>
    <p:sldId id="318" r:id="rId14"/>
    <p:sldId id="319" r:id="rId15"/>
    <p:sldId id="265" r:id="rId16"/>
    <p:sldId id="322" r:id="rId17"/>
    <p:sldId id="323" r:id="rId18"/>
    <p:sldId id="270" r:id="rId19"/>
    <p:sldId id="271" r:id="rId20"/>
    <p:sldId id="272" r:id="rId21"/>
    <p:sldId id="273" r:id="rId22"/>
    <p:sldId id="275" r:id="rId23"/>
    <p:sldId id="276" r:id="rId24"/>
    <p:sldId id="278" r:id="rId25"/>
    <p:sldId id="324" r:id="rId26"/>
    <p:sldId id="306" r:id="rId27"/>
    <p:sldId id="307" r:id="rId28"/>
    <p:sldId id="310" r:id="rId29"/>
    <p:sldId id="325" r:id="rId30"/>
    <p:sldId id="308" r:id="rId31"/>
    <p:sldId id="309" r:id="rId32"/>
    <p:sldId id="279" r:id="rId33"/>
    <p:sldId id="280" r:id="rId34"/>
    <p:sldId id="281" r:id="rId35"/>
    <p:sldId id="311" r:id="rId36"/>
    <p:sldId id="326" r:id="rId37"/>
    <p:sldId id="312" r:id="rId38"/>
    <p:sldId id="284" r:id="rId39"/>
    <p:sldId id="285" r:id="rId40"/>
    <p:sldId id="286" r:id="rId41"/>
    <p:sldId id="287" r:id="rId42"/>
    <p:sldId id="288" r:id="rId43"/>
    <p:sldId id="296" r:id="rId44"/>
    <p:sldId id="327" r:id="rId45"/>
    <p:sldId id="302"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94"/>
    <p:restoredTop sz="96327" autoAdjust="0"/>
  </p:normalViewPr>
  <p:slideViewPr>
    <p:cSldViewPr>
      <p:cViewPr varScale="1">
        <p:scale>
          <a:sx n="123" d="100"/>
          <a:sy n="123" d="100"/>
        </p:scale>
        <p:origin x="2216" y="192"/>
      </p:cViewPr>
      <p:guideLst>
        <p:guide orient="horz" pos="2160"/>
        <p:guide pos="2880"/>
      </p:guideLst>
    </p:cSldViewPr>
  </p:slideViewPr>
  <p:outlineViewPr>
    <p:cViewPr>
      <p:scale>
        <a:sx n="33" d="100"/>
        <a:sy n="33" d="100"/>
      </p:scale>
      <p:origin x="0" y="-161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19/02/2023</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dirty="0"/>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55A965-49CD-492E-84BE-5EB2A9CC3DBD}" type="slidenum">
              <a:rPr lang="en-GB" smtClean="0"/>
              <a:t>1</a:t>
            </a:fld>
            <a:endParaRPr lang="en-GB" dirty="0"/>
          </a:p>
        </p:txBody>
      </p:sp>
    </p:spTree>
    <p:extLst>
      <p:ext uri="{BB962C8B-B14F-4D97-AF65-F5344CB8AC3E}">
        <p14:creationId xmlns:p14="http://schemas.microsoft.com/office/powerpoint/2010/main" val="3867059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645B79-582F-6E4A-A89A-70587424B97D}" type="slidenum">
              <a:rPr lang="en-GB" sz="1200"/>
              <a:pPr eaLnBrk="1" hangingPunct="1"/>
              <a:t>18</a:t>
            </a:fld>
            <a:endParaRPr lang="en-GB" sz="1200" dirty="0"/>
          </a:p>
        </p:txBody>
      </p:sp>
      <p:sp>
        <p:nvSpPr>
          <p:cNvPr id="368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87C0F4A-BDCE-0C40-8260-529D7783E3B2}" type="slidenum">
              <a:rPr lang="en-US" sz="1200">
                <a:latin typeface="Times" charset="0"/>
              </a:rPr>
              <a:pPr algn="r"/>
              <a:t>18</a:t>
            </a:fld>
            <a:endParaRPr lang="en-US" sz="1200" dirty="0">
              <a:latin typeface="Times"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9EFEB-8928-DB4E-9850-CF8B998F5AB8}" type="slidenum">
              <a:rPr lang="en-GB" sz="1200"/>
              <a:pPr eaLnBrk="1" hangingPunct="1"/>
              <a:t>19</a:t>
            </a:fld>
            <a:endParaRPr lang="en-GB" sz="1200" dirty="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C72D138-8066-A740-BFA4-61FCC723C962}" type="slidenum">
              <a:rPr lang="en-US" sz="1200">
                <a:latin typeface="Times" charset="0"/>
              </a:rPr>
              <a:pPr algn="r"/>
              <a:t>19</a:t>
            </a:fld>
            <a:endParaRPr lang="en-US" sz="1200" dirty="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303291-8158-D44F-A08A-D9ED06D5FFF5}" type="slidenum">
              <a:rPr lang="en-GB" sz="1200"/>
              <a:pPr eaLnBrk="1" hangingPunct="1"/>
              <a:t>20</a:t>
            </a:fld>
            <a:endParaRPr lang="en-GB" sz="1200" dirty="0"/>
          </a:p>
        </p:txBody>
      </p:sp>
      <p:sp>
        <p:nvSpPr>
          <p:cNvPr id="409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8EB64B4-07C7-3F43-BB82-47517A63D0F1}" type="slidenum">
              <a:rPr lang="en-US" sz="1200">
                <a:latin typeface="Times" charset="0"/>
              </a:rPr>
              <a:pPr algn="r"/>
              <a:t>20</a:t>
            </a:fld>
            <a:endParaRPr lang="en-US" sz="1200" dirty="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252218-CEEA-434E-AC65-0356EADA44E2}" type="slidenum">
              <a:rPr lang="en-GB" sz="1200"/>
              <a:pPr eaLnBrk="1" hangingPunct="1"/>
              <a:t>21</a:t>
            </a:fld>
            <a:endParaRPr lang="en-GB" sz="1200" dirty="0"/>
          </a:p>
        </p:txBody>
      </p:sp>
      <p:sp>
        <p:nvSpPr>
          <p:cNvPr id="430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8DEA59A-DA96-EA46-A56F-14FAEF6DB586}" type="slidenum">
              <a:rPr lang="en-US" sz="1200">
                <a:latin typeface="Times" charset="0"/>
              </a:rPr>
              <a:pPr algn="r"/>
              <a:t>21</a:t>
            </a:fld>
            <a:endParaRPr lang="en-US" sz="1200" dirty="0">
              <a:latin typeface="Times" charset="0"/>
            </a:endParaRPr>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BF08E2-CBEC-4742-AB01-ACEBB68FEB0F}" type="slidenum">
              <a:rPr lang="en-GB" sz="1200"/>
              <a:pPr eaLnBrk="1" hangingPunct="1"/>
              <a:t>22</a:t>
            </a:fld>
            <a:endParaRPr lang="en-GB" sz="1200" dirty="0"/>
          </a:p>
        </p:txBody>
      </p:sp>
      <p:sp>
        <p:nvSpPr>
          <p:cNvPr id="471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3382936-BD15-DF48-8023-987A338D962B}" type="slidenum">
              <a:rPr lang="en-US" sz="1200">
                <a:latin typeface="Times" charset="0"/>
              </a:rPr>
              <a:pPr algn="r"/>
              <a:t>22</a:t>
            </a:fld>
            <a:endParaRPr lang="en-US" sz="1200" dirty="0">
              <a:latin typeface="Times"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394FDE-74FA-0F48-A201-864C500876EF}" type="slidenum">
              <a:rPr lang="en-GB" sz="1200"/>
              <a:pPr eaLnBrk="1" hangingPunct="1"/>
              <a:t>23</a:t>
            </a:fld>
            <a:endParaRPr lang="en-GB" sz="1200" dirty="0"/>
          </a:p>
        </p:txBody>
      </p:sp>
      <p:sp>
        <p:nvSpPr>
          <p:cNvPr id="491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C43B3B9-C6D2-7146-8B05-7A548FA78D11}" type="slidenum">
              <a:rPr lang="en-US" sz="1200">
                <a:latin typeface="Times" charset="0"/>
              </a:rPr>
              <a:pPr algn="r"/>
              <a:t>23</a:t>
            </a:fld>
            <a:endParaRPr lang="en-US" sz="1200" dirty="0">
              <a:latin typeface="Times"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172C8-FAE6-ED43-A4ED-8796AF37B0EC}" type="slidenum">
              <a:rPr lang="en-GB" sz="1200"/>
              <a:pPr eaLnBrk="1" hangingPunct="1"/>
              <a:t>24</a:t>
            </a:fld>
            <a:endParaRPr lang="en-GB" sz="1200" dirty="0"/>
          </a:p>
        </p:txBody>
      </p:sp>
      <p:sp>
        <p:nvSpPr>
          <p:cNvPr id="532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4D00816-1500-2348-B2AE-4B02D09EF90B}" type="slidenum">
              <a:rPr lang="en-US" sz="1200">
                <a:latin typeface="Times" charset="0"/>
              </a:rPr>
              <a:pPr algn="r"/>
              <a:t>24</a:t>
            </a:fld>
            <a:endParaRPr lang="en-US" sz="1200" dirty="0">
              <a:latin typeface="Times" charset="0"/>
            </a:endParaRPr>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28</a:t>
            </a:fld>
            <a:endParaRPr lang="en-GB" dirty="0"/>
          </a:p>
        </p:txBody>
      </p:sp>
    </p:spTree>
    <p:extLst>
      <p:ext uri="{BB962C8B-B14F-4D97-AF65-F5344CB8AC3E}">
        <p14:creationId xmlns:p14="http://schemas.microsoft.com/office/powerpoint/2010/main" val="3172708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13A05E5-F5F2-1341-BF68-4543D6C0C35E}" type="slidenum">
              <a:rPr lang="en-GB" sz="1200"/>
              <a:pPr eaLnBrk="1" hangingPunct="1"/>
              <a:t>32</a:t>
            </a:fld>
            <a:endParaRPr lang="en-GB" sz="1200" dirty="0"/>
          </a:p>
        </p:txBody>
      </p:sp>
      <p:sp>
        <p:nvSpPr>
          <p:cNvPr id="552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B966CA2-F7C0-AA40-8BF9-983FD4EB0F20}" type="slidenum">
              <a:rPr lang="en-US" sz="1200">
                <a:latin typeface="Times" charset="0"/>
              </a:rPr>
              <a:pPr algn="r"/>
              <a:t>32</a:t>
            </a:fld>
            <a:endParaRPr lang="en-US" sz="1200" dirty="0">
              <a:latin typeface="Times"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0E8852F-43C8-134D-B94D-62A957BF5416}" type="slidenum">
              <a:rPr lang="en-GB" sz="1200"/>
              <a:pPr eaLnBrk="1" hangingPunct="1"/>
              <a:t>33</a:t>
            </a:fld>
            <a:endParaRPr lang="en-GB" sz="1200" dirty="0"/>
          </a:p>
        </p:txBody>
      </p:sp>
      <p:sp>
        <p:nvSpPr>
          <p:cNvPr id="573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E1A7EDD-3146-0E42-B597-848D330BBF8B}" type="slidenum">
              <a:rPr lang="en-US" sz="1200">
                <a:latin typeface="Times" charset="0"/>
              </a:rPr>
              <a:pPr algn="r"/>
              <a:t>33</a:t>
            </a:fld>
            <a:endParaRPr lang="en-US" sz="1200" dirty="0">
              <a:latin typeface="Times" charset="0"/>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This use of positive rewarding and sulking can be a powerful means of persuasion, given that children often become emotionally attached to their virtual pets, especially when they start to care for them.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9CE98B-C607-6649-8747-5980ADDE3C5A}" type="slidenum">
              <a:rPr lang="en-GB" sz="1200"/>
              <a:pPr eaLnBrk="1" hangingPunct="1"/>
              <a:t>2</a:t>
            </a:fld>
            <a:endParaRPr lang="en-GB" sz="1200" dirty="0"/>
          </a:p>
        </p:txBody>
      </p:sp>
      <p:sp>
        <p:nvSpPr>
          <p:cNvPr id="16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382DFD6-1081-AB4B-AF94-76A18A8122C3}" type="slidenum">
              <a:rPr lang="en-US" sz="1200">
                <a:latin typeface="Times" charset="0"/>
              </a:rPr>
              <a:pPr algn="r"/>
              <a:t>2</a:t>
            </a:fld>
            <a:endParaRPr lang="en-US" sz="1200" dirty="0">
              <a:latin typeface="Times"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6750AB-68EC-C741-BCE5-B710B8125CAC}" type="slidenum">
              <a:rPr lang="en-GB" sz="1200"/>
              <a:pPr eaLnBrk="1" hangingPunct="1"/>
              <a:t>34</a:t>
            </a:fld>
            <a:endParaRPr lang="en-GB" sz="1200" dirty="0"/>
          </a:p>
        </p:txBody>
      </p:sp>
      <p:sp>
        <p:nvSpPr>
          <p:cNvPr id="593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999D5EB-33CF-9047-B6A3-039693D7571C}" type="slidenum">
              <a:rPr lang="en-US" sz="1200">
                <a:latin typeface="Times" charset="0"/>
              </a:rPr>
              <a:pPr algn="r"/>
              <a:t>34</a:t>
            </a:fld>
            <a:endParaRPr lang="en-US" sz="1200" dirty="0">
              <a:latin typeface="Times"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36</a:t>
            </a:fld>
            <a:endParaRPr lang="en-GB" dirty="0"/>
          </a:p>
        </p:txBody>
      </p:sp>
    </p:spTree>
    <p:extLst>
      <p:ext uri="{BB962C8B-B14F-4D97-AF65-F5344CB8AC3E}">
        <p14:creationId xmlns:p14="http://schemas.microsoft.com/office/powerpoint/2010/main" val="3487234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37</a:t>
            </a:fld>
            <a:endParaRPr lang="en-GB" dirty="0"/>
          </a:p>
        </p:txBody>
      </p:sp>
    </p:spTree>
    <p:extLst>
      <p:ext uri="{BB962C8B-B14F-4D97-AF65-F5344CB8AC3E}">
        <p14:creationId xmlns:p14="http://schemas.microsoft.com/office/powerpoint/2010/main" val="3593186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83FB16-F540-8C44-AED5-A78CF06596CE}" type="slidenum">
              <a:rPr lang="en-GB" sz="1200"/>
              <a:pPr eaLnBrk="1" hangingPunct="1"/>
              <a:t>38</a:t>
            </a:fld>
            <a:endParaRPr lang="en-GB" sz="1200" dirty="0"/>
          </a:p>
        </p:txBody>
      </p:sp>
      <p:sp>
        <p:nvSpPr>
          <p:cNvPr id="655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91818C5-ABFD-D949-AF0B-D7C0CF426C94}" type="slidenum">
              <a:rPr lang="en-US" sz="1200">
                <a:latin typeface="Times" charset="0"/>
              </a:rPr>
              <a:pPr algn="r"/>
              <a:t>38</a:t>
            </a:fld>
            <a:endParaRPr lang="en-US" sz="1200" dirty="0">
              <a:latin typeface="Times" charset="0"/>
            </a:endParaRPr>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E3F302-4685-3C42-85C4-F3FECE8B9D6E}" type="slidenum">
              <a:rPr lang="en-GB" sz="1200"/>
              <a:pPr eaLnBrk="1" hangingPunct="1"/>
              <a:t>39</a:t>
            </a:fld>
            <a:endParaRPr lang="en-GB" sz="1200" dirty="0"/>
          </a:p>
        </p:txBody>
      </p:sp>
      <p:sp>
        <p:nvSpPr>
          <p:cNvPr id="675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63FC993-D24E-AE4A-80A0-44341278DDF9}" type="slidenum">
              <a:rPr lang="en-US" sz="1200">
                <a:latin typeface="Times" charset="0"/>
              </a:rPr>
              <a:pPr algn="r"/>
              <a:t>39</a:t>
            </a:fld>
            <a:endParaRPr lang="en-US" sz="1200" dirty="0">
              <a:latin typeface="Times" charset="0"/>
            </a:endParaRPr>
          </a:p>
        </p:txBody>
      </p:sp>
      <p:sp>
        <p:nvSpPr>
          <p:cNvPr id="67588" name="Rectangle 2"/>
          <p:cNvSpPr>
            <a:spLocks noGrp="1" noRot="1" noChangeAspect="1" noChangeArrowheads="1" noTextEdit="1"/>
          </p:cNvSpPr>
          <p:nvPr>
            <p:ph type="sldImg"/>
          </p:nvPr>
        </p:nvSpPr>
        <p:spPr>
          <a:ln/>
        </p:spPr>
      </p:sp>
      <p:sp>
        <p:nvSpPr>
          <p:cNvPr id="675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B7D9F0-F560-C943-AAB9-93DBDA8D3AFA}" type="slidenum">
              <a:rPr lang="en-GB" sz="1200"/>
              <a:pPr eaLnBrk="1" hangingPunct="1"/>
              <a:t>40</a:t>
            </a:fld>
            <a:endParaRPr lang="en-GB" sz="1200" dirty="0"/>
          </a:p>
        </p:txBody>
      </p:sp>
      <p:sp>
        <p:nvSpPr>
          <p:cNvPr id="696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E68670C-0D7D-A54B-8F1B-3D31AB6CB953}" type="slidenum">
              <a:rPr lang="en-US" sz="1200">
                <a:latin typeface="Times" charset="0"/>
              </a:rPr>
              <a:pPr algn="r"/>
              <a:t>40</a:t>
            </a:fld>
            <a:endParaRPr lang="en-US" sz="1200" dirty="0">
              <a:latin typeface="Times" charset="0"/>
            </a:endParaRPr>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DFC293-E385-064B-9F66-A5986E943C0A}" type="slidenum">
              <a:rPr lang="en-GB" sz="1200"/>
              <a:pPr eaLnBrk="1" hangingPunct="1"/>
              <a:t>41</a:t>
            </a:fld>
            <a:endParaRPr lang="en-GB" sz="1200" dirty="0"/>
          </a:p>
        </p:txBody>
      </p:sp>
      <p:sp>
        <p:nvSpPr>
          <p:cNvPr id="716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AFCD94D-8219-9F44-93F5-8929101948DF}" type="slidenum">
              <a:rPr lang="en-US" sz="1200">
                <a:latin typeface="Times" charset="0"/>
              </a:rPr>
              <a:pPr algn="r"/>
              <a:t>41</a:t>
            </a:fld>
            <a:endParaRPr lang="en-US" sz="1200" dirty="0">
              <a:latin typeface="Times" charset="0"/>
            </a:endParaRPr>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B23A0A-F9DB-264B-A40D-6373FE6DBC66}" type="slidenum">
              <a:rPr lang="en-GB" sz="1200"/>
              <a:pPr eaLnBrk="1" hangingPunct="1"/>
              <a:t>42</a:t>
            </a:fld>
            <a:endParaRPr lang="en-GB" sz="1200" dirty="0"/>
          </a:p>
        </p:txBody>
      </p:sp>
      <p:sp>
        <p:nvSpPr>
          <p:cNvPr id="737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77A6DDB-3EF7-BB43-8CAE-D4694D3AF7BD}" type="slidenum">
              <a:rPr lang="en-US" sz="1200">
                <a:latin typeface="Times" charset="0"/>
              </a:rPr>
              <a:pPr algn="r"/>
              <a:t>42</a:t>
            </a:fld>
            <a:endParaRPr lang="en-US" sz="1200" dirty="0">
              <a:latin typeface="Times" charset="0"/>
            </a:endParaRPr>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BEF8F6-470F-3246-A8E3-9912412A00D3}" type="slidenum">
              <a:rPr lang="en-GB" sz="1200"/>
              <a:pPr eaLnBrk="1" hangingPunct="1"/>
              <a:t>43</a:t>
            </a:fld>
            <a:endParaRPr lang="en-GB" sz="1200" dirty="0"/>
          </a:p>
        </p:txBody>
      </p:sp>
      <p:sp>
        <p:nvSpPr>
          <p:cNvPr id="90115" name="Slide Image Placeholder 1"/>
          <p:cNvSpPr>
            <a:spLocks noGrp="1" noRot="1" noChangeAspect="1" noTextEdit="1"/>
          </p:cNvSpPr>
          <p:nvPr>
            <p:ph type="sldImg"/>
          </p:nvPr>
        </p:nvSpPr>
        <p:spPr>
          <a:ln/>
        </p:spPr>
      </p:sp>
      <p:sp>
        <p:nvSpPr>
          <p:cNvPr id="90116"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Most people like stroking pets and cuddly toys and so will as likely want to stroke pet robots. However, because they look and feel like the real thing some people may find them a bit creepy. A motivation for making robot pets cuddly is to enhance the emotional experience people have through using their sense of touch. For example, the Haptic Creature is a robotic device that mimics a pet that might sit in your lap, such as a rabbit or a cat (Yohanan </a:t>
            </a:r>
            <a:r>
              <a:rPr lang="en-GB" i="1" dirty="0"/>
              <a:t>et al.,</a:t>
            </a:r>
            <a:r>
              <a:rPr lang="en-GB" dirty="0"/>
              <a:t> 2008). It is made up of a body, two ear-like appendages, a breathing mechanism, a purring mechanism, and a warming element. These enable it to detect the way it is stroked and to respond accordingly. When it is placed in a human</a:t>
            </a:r>
            <a:r>
              <a:rPr lang="ja-JP" altLang="en-GB"/>
              <a:t>’</a:t>
            </a:r>
            <a:r>
              <a:rPr lang="en-GB" dirty="0"/>
              <a:t>s lap and that person strokes its fur, it might consider this as a pleasing interaction and will update its emotional state to reflect happiness. This then triggers quick rhythmic breathing that causes its ribcage to press against the human</a:t>
            </a:r>
            <a:r>
              <a:rPr lang="ja-JP" altLang="en-GB"/>
              <a:t>’</a:t>
            </a:r>
            <a:r>
              <a:rPr lang="en-GB" dirty="0"/>
              <a:t>s hand. It also stiffens its ears and makes a gentle purring-like vibration. Note how the rabbit has no eyes, nose or mouth. These were deliberately left off to see how people respond to it primary through touch.</a:t>
            </a:r>
          </a:p>
          <a:p>
            <a:pPr eaLnBrk="1" hangingPunct="1"/>
            <a:endParaRPr lang="en-GB" dirty="0"/>
          </a:p>
        </p:txBody>
      </p:sp>
      <p:sp>
        <p:nvSpPr>
          <p:cNvPr id="90117"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1BF99AD-9C1D-F144-8949-495CA81E5BF0}" type="slidenum">
              <a:rPr lang="en-US" sz="1200">
                <a:latin typeface="Times" charset="0"/>
              </a:rPr>
              <a:pPr algn="r"/>
              <a:t>43</a:t>
            </a:fld>
            <a:endParaRPr lang="en-US" sz="1200" dirty="0">
              <a:latin typeface="Times"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670D8BA-CDF3-364F-A511-35E54D19ACB7}" type="slidenum">
              <a:rPr lang="en-GB" sz="1200"/>
              <a:pPr eaLnBrk="1" hangingPunct="1"/>
              <a:t>45</a:t>
            </a:fld>
            <a:endParaRPr lang="en-GB" sz="1200" dirty="0"/>
          </a:p>
        </p:txBody>
      </p:sp>
      <p:sp>
        <p:nvSpPr>
          <p:cNvPr id="1024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4D178AB-452F-8349-9FF8-C4B0F51511BC}" type="slidenum">
              <a:rPr lang="en-US" sz="1200">
                <a:latin typeface="Times" charset="0"/>
              </a:rPr>
              <a:pPr algn="r"/>
              <a:t>45</a:t>
            </a:fld>
            <a:endParaRPr lang="en-US" sz="1200" dirty="0">
              <a:latin typeface="Times" charset="0"/>
            </a:endParaRPr>
          </a:p>
        </p:txBody>
      </p:sp>
      <p:sp>
        <p:nvSpPr>
          <p:cNvPr id="102404" name="Rectangle 2"/>
          <p:cNvSpPr>
            <a:spLocks noGrp="1" noRot="1" noChangeAspect="1" noChangeArrowheads="1" noTextEdit="1"/>
          </p:cNvSpPr>
          <p:nvPr>
            <p:ph type="sldImg"/>
          </p:nvPr>
        </p:nvSpPr>
        <p:spPr>
          <a:ln/>
        </p:spPr>
      </p:sp>
      <p:sp>
        <p:nvSpPr>
          <p:cNvPr id="1024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55BF87-E7B7-AB44-AA7F-77410F5E5369}" type="slidenum">
              <a:rPr lang="en-GB" sz="1200"/>
              <a:pPr eaLnBrk="1" hangingPunct="1"/>
              <a:t>3</a:t>
            </a:fld>
            <a:endParaRPr lang="en-GB" sz="1200" dirty="0"/>
          </a:p>
        </p:txBody>
      </p:sp>
      <p:sp>
        <p:nvSpPr>
          <p:cNvPr id="184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58A51F8-02E6-2D40-94DF-2CB17DDBACAE}" type="slidenum">
              <a:rPr lang="en-US" sz="1200">
                <a:latin typeface="Times" charset="0"/>
              </a:rPr>
              <a:pPr algn="r"/>
              <a:t>3</a:t>
            </a:fld>
            <a:endParaRPr lang="en-US" sz="1200" dirty="0">
              <a:latin typeface="Times" charset="0"/>
            </a:endParaRPr>
          </a:p>
        </p:txBody>
      </p:sp>
      <p:sp>
        <p:nvSpPr>
          <p:cNvPr id="18436" name="Rectangle 2"/>
          <p:cNvSpPr>
            <a:spLocks noGrp="1" noRot="1" noChangeAspect="1" noChangeArrowheads="1" noTextEdit="1"/>
          </p:cNvSpPr>
          <p:nvPr>
            <p:ph type="sldImg"/>
          </p:nvPr>
        </p:nvSpPr>
        <p:spPr>
          <a:ln/>
        </p:spPr>
      </p:sp>
      <p:sp>
        <p:nvSpPr>
          <p:cNvPr id="184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BBEC2E-C544-3A46-BCF9-09E9A496F105}" type="slidenum">
              <a:rPr lang="en-GB" sz="1200"/>
              <a:pPr eaLnBrk="1" hangingPunct="1"/>
              <a:t>4</a:t>
            </a:fld>
            <a:endParaRPr lang="en-GB" sz="1200" dirty="0"/>
          </a:p>
        </p:txBody>
      </p:sp>
      <p:sp>
        <p:nvSpPr>
          <p:cNvPr id="22531" name="Slide Image Placeholder 1"/>
          <p:cNvSpPr>
            <a:spLocks noGrp="1" noRot="1" noChangeAspect="1" noTextEdit="1"/>
          </p:cNvSpPr>
          <p:nvPr>
            <p:ph type="sldImg"/>
          </p:nvPr>
        </p:nvSpPr>
        <p:spPr>
          <a:ln/>
        </p:spPr>
      </p:sp>
      <p:sp>
        <p:nvSpPr>
          <p:cNvPr id="22532"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Emotional interaction is about considering what makes us happy, sad, annoyed, anxious, frustrated, motivated, delirious and so on and translating this knowledge into different aspects of the user experience, from when we first want something to when we no longer interact with it or need to replace it. However, it is not straightforward to achieve as people</a:t>
            </a:r>
            <a:r>
              <a:rPr lang="ja-JP" altLang="en-GB"/>
              <a:t>’</a:t>
            </a:r>
            <a:r>
              <a:rPr lang="en-GB" dirty="0"/>
              <a:t>s moods and feelings are constantly changing. There are also many reasons that might cause someone to be happy or sad, such as the sun shining or someone else winning a game. </a:t>
            </a:r>
          </a:p>
          <a:p>
            <a:pPr eaLnBrk="1" hangingPunct="1"/>
            <a:endParaRPr lang="en-GB" dirty="0"/>
          </a:p>
        </p:txBody>
      </p:sp>
      <p:sp>
        <p:nvSpPr>
          <p:cNvPr id="22533"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A6EBE1F-49BD-D246-B79D-3046BF1DA52D}" type="slidenum">
              <a:rPr lang="en-US" sz="1200">
                <a:latin typeface="Times" charset="0"/>
              </a:rPr>
              <a:pPr algn="r"/>
              <a:t>4</a:t>
            </a:fld>
            <a:endParaRPr lang="en-US" sz="1200" dirty="0">
              <a:latin typeface="Time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DED7AE0-D481-7141-87BB-7E0230E57AB2}" type="slidenum">
              <a:rPr lang="en-GB" sz="1200"/>
              <a:pPr eaLnBrk="1" hangingPunct="1"/>
              <a:t>5</a:t>
            </a:fld>
            <a:endParaRPr lang="en-GB" sz="1200" dirty="0"/>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sz="1100" dirty="0"/>
              <a:t>Consider the different emotions you experience for a common everyday activity – shopping online for a product, such as a new phone, a washing machine or a vacation. Firstly, there is the realization of needing or wanting it, and then the desire and anticipation of purchasing it. This is followed by the joy or frustration of finding out more about what products are available and deciding which to choose from potentially hundreds or even thousands (by visiting numerous websites, such as comparison sites, reviews, recommendations, blogs). This entails matching what is available with what you like or need and if you can afford it. The thrill of deciding on a purchase may be quickly followed by the shock of how much it costs and the disappointment that you can</a:t>
            </a:r>
            <a:r>
              <a:rPr lang="ja-JP" altLang="en-GB" sz="1100"/>
              <a:t>’</a:t>
            </a:r>
            <a:r>
              <a:rPr lang="en-GB" sz="1100" dirty="0"/>
              <a:t>t afford it. The process of having to decide again may be accompanied by annoyance as you cant find one that is as good as your first choice. You think about other options, such as seeking advice from an expert in a shopping mall, but you have an aversion to sales assistants and don</a:t>
            </a:r>
            <a:r>
              <a:rPr lang="ja-JP" altLang="en-GB" sz="1100"/>
              <a:t>’</a:t>
            </a:r>
            <a:r>
              <a:rPr lang="en-GB" sz="1100" dirty="0"/>
              <a:t>t trust their advice, because you think they have their own interests (making money), rather than yours, at heart. So you carry on looking, getting more tired and frustrated. When you do make a decision you experience a sense of relief. You click merrily though the various options (such as color, size, warranty) and then the dreaded online payment form pops up. You type in all your details and press the final payment button. A window then appears saying that your credit card number is incorrect. So you type it in again very slowly. And you notice you need to type the 3 number security code in again. Finally, when all is done you let out a big sigh. But as you walk away from your computer doubts start to form in your mind – maybe you should have bought the other one... </a:t>
            </a:r>
          </a:p>
          <a:p>
            <a:pPr eaLnBrk="1" hangingPunct="1">
              <a:lnSpc>
                <a:spcPct val="90000"/>
              </a:lnSpc>
            </a:pPr>
            <a:r>
              <a:rPr lang="en-GB" sz="1100" dirty="0"/>
              <a:t>	This rollercoaster set of emotions is what many of us experience when shopping online, especially for expensive products, where there are a myriad of options to choose from and where we want to be sure that we make the right choice. </a:t>
            </a:r>
          </a:p>
          <a:p>
            <a:pPr eaLnBrk="1" hangingPunct="1">
              <a:lnSpc>
                <a:spcPct val="90000"/>
              </a:lnSpc>
            </a:pPr>
            <a:endParaRPr lang="en-GB" sz="1100" dirty="0"/>
          </a:p>
        </p:txBody>
      </p:sp>
      <p:sp>
        <p:nvSpPr>
          <p:cNvPr id="2458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6643383-6F74-D54E-BCA0-D41F0549930E}" type="slidenum">
              <a:rPr lang="en-US" sz="1200">
                <a:latin typeface="Times" charset="0"/>
              </a:rPr>
              <a:pPr algn="r"/>
              <a:t>5</a:t>
            </a:fld>
            <a:endParaRPr lang="en-US" sz="1200" dirty="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11</a:t>
            </a:fld>
            <a:endParaRPr lang="en-GB" dirty="0"/>
          </a:p>
        </p:txBody>
      </p:sp>
    </p:spTree>
    <p:extLst>
      <p:ext uri="{BB962C8B-B14F-4D97-AF65-F5344CB8AC3E}">
        <p14:creationId xmlns:p14="http://schemas.microsoft.com/office/powerpoint/2010/main" val="3229787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0609CBD-8721-1E49-9A6B-24A6F4BD7E44}" type="slidenum">
              <a:rPr lang="en-GB" sz="1200"/>
              <a:pPr eaLnBrk="1" hangingPunct="1"/>
              <a:t>12</a:t>
            </a:fld>
            <a:endParaRPr lang="en-GB" sz="1200" dirty="0"/>
          </a:p>
        </p:txBody>
      </p:sp>
      <p:sp>
        <p:nvSpPr>
          <p:cNvPr id="942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087CB2-CA51-6C44-A9DE-25D5C70BE794}" type="slidenum">
              <a:rPr lang="en-US" sz="1200">
                <a:latin typeface="Times" charset="0"/>
              </a:rPr>
              <a:pPr algn="r"/>
              <a:t>12</a:t>
            </a:fld>
            <a:endParaRPr lang="en-US" sz="1200" dirty="0">
              <a:latin typeface="Times" charset="0"/>
            </a:endParaRPr>
          </a:p>
        </p:txBody>
      </p:sp>
      <p:sp>
        <p:nvSpPr>
          <p:cNvPr id="94212" name="Rectangle 2"/>
          <p:cNvSpPr>
            <a:spLocks noGrp="1" noRot="1" noChangeAspect="1" noChangeArrowheads="1" noTextEdit="1"/>
          </p:cNvSpPr>
          <p:nvPr>
            <p:ph type="sldImg"/>
          </p:nvPr>
        </p:nvSpPr>
        <p:spPr>
          <a:ln/>
        </p:spPr>
      </p:sp>
      <p:sp>
        <p:nvSpPr>
          <p:cNvPr id="942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extLst>
      <p:ext uri="{BB962C8B-B14F-4D97-AF65-F5344CB8AC3E}">
        <p14:creationId xmlns:p14="http://schemas.microsoft.com/office/powerpoint/2010/main" val="1125306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0199517-DA56-3848-8351-510131693777}" type="slidenum">
              <a:rPr lang="en-GB" sz="1200"/>
              <a:pPr eaLnBrk="1" hangingPunct="1"/>
              <a:t>15</a:t>
            </a:fld>
            <a:endParaRPr lang="en-GB" sz="1200" dirty="0"/>
          </a:p>
        </p:txBody>
      </p:sp>
      <p:sp>
        <p:nvSpPr>
          <p:cNvPr id="266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65B2FDA-8013-6B44-958F-6DD456601F95}" type="slidenum">
              <a:rPr lang="en-US" sz="1200">
                <a:latin typeface="Times" charset="0"/>
              </a:rPr>
              <a:pPr algn="r"/>
              <a:t>15</a:t>
            </a:fld>
            <a:endParaRPr lang="en-US" sz="1200" dirty="0">
              <a:latin typeface="Times" charset="0"/>
            </a:endParaRPr>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16</a:t>
            </a:fld>
            <a:endParaRPr lang="en-GB" dirty="0"/>
          </a:p>
        </p:txBody>
      </p:sp>
    </p:spTree>
    <p:extLst>
      <p:ext uri="{BB962C8B-B14F-4D97-AF65-F5344CB8AC3E}">
        <p14:creationId xmlns:p14="http://schemas.microsoft.com/office/powerpoint/2010/main" val="2688736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r>
              <a:rPr lang="en-GB" dirty="0"/>
              <a:t>www.id-book.com</a:t>
            </a:r>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a:t>www.id-book.com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baseline="0">
          <a:solidFill>
            <a:schemeClr val="tx1"/>
          </a:solidFill>
          <a:latin typeface="Ariel"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baseline="0">
          <a:solidFill>
            <a:schemeClr val="tx1"/>
          </a:solidFill>
          <a:latin typeface="Ariel"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Ariel"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Ariel"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Ariel"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1680" y="4581128"/>
            <a:ext cx="6048671" cy="1785104"/>
          </a:xfrm>
          <a:prstGeom prst="rect">
            <a:avLst/>
          </a:prstGeom>
          <a:noFill/>
        </p:spPr>
        <p:txBody>
          <a:bodyPr wrap="square" rtlCol="0">
            <a:spAutoFit/>
          </a:bodyPr>
          <a:lstStyle/>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Chapter 6</a:t>
            </a:r>
            <a:b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br>
            <a:endParaRPr lang="en-GB" sz="1400" dirty="0">
              <a:solidFill>
                <a:schemeClr val="accent6">
                  <a:lumMod val="75000"/>
                </a:schemeClr>
              </a:solidFill>
              <a:latin typeface="+mj-lt"/>
              <a:ea typeface="Liberation Sans" panose="020B0604020202020204" pitchFamily="34" charset="0"/>
              <a:cs typeface="Liberation Sans" panose="020B0604020202020204" pitchFamily="34" charset="0"/>
            </a:endParaRPr>
          </a:p>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EMOTIONAL</a:t>
            </a:r>
          </a:p>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 INTERACTION</a:t>
            </a:r>
          </a:p>
        </p:txBody>
      </p:sp>
      <p:pic>
        <p:nvPicPr>
          <p:cNvPr id="5" name="Picture 4" descr="Cover of the book Interaction Design, Fifth Edition">
            <a:extLst>
              <a:ext uri="{FF2B5EF4-FFF2-40B4-BE49-F238E27FC236}">
                <a16:creationId xmlns:a16="http://schemas.microsoft.com/office/drawing/2014/main" id="{77AFC0ED-47E6-F343-A5A9-06DC9704DC7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975527" y="547785"/>
            <a:ext cx="3192946" cy="4004712"/>
          </a:xfrm>
          <a:prstGeom prst="rect">
            <a:avLst/>
          </a:prstGeom>
        </p:spPr>
      </p:pic>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396" y="245065"/>
            <a:ext cx="7787208" cy="1143000"/>
          </a:xfrm>
        </p:spPr>
        <p:txBody>
          <a:bodyPr>
            <a:normAutofit fontScale="90000"/>
          </a:bodyPr>
          <a:lstStyle/>
          <a:p>
            <a:r>
              <a:rPr lang="en-US" noProof="0" dirty="0">
                <a:latin typeface="+mj-lt"/>
              </a:rPr>
              <a:t>Automatic (affect) versus conscious emotions</a:t>
            </a:r>
          </a:p>
        </p:txBody>
      </p:sp>
      <p:sp>
        <p:nvSpPr>
          <p:cNvPr id="3" name="Content Placeholder 2"/>
          <p:cNvSpPr>
            <a:spLocks noGrp="1"/>
          </p:cNvSpPr>
          <p:nvPr>
            <p:ph idx="1"/>
          </p:nvPr>
        </p:nvSpPr>
        <p:spPr/>
        <p:txBody>
          <a:bodyPr/>
          <a:lstStyle/>
          <a:p>
            <a:r>
              <a:rPr lang="en-US" noProof="0" dirty="0">
                <a:latin typeface="+mn-lt"/>
              </a:rPr>
              <a:t>Emotions can be short-lived (for instance, a fit of anger) or complex and long-lasting (for example, jealousy)</a:t>
            </a:r>
          </a:p>
          <a:p>
            <a:r>
              <a:rPr lang="en-US" noProof="0" dirty="0">
                <a:latin typeface="+mn-lt"/>
              </a:rPr>
              <a:t>Emotions have been categorized as automatic or conscious:</a:t>
            </a:r>
          </a:p>
          <a:p>
            <a:pPr lvl="1">
              <a:buFont typeface="Wingdings" pitchFamily="2" charset="2"/>
              <a:buChar char="§"/>
            </a:pPr>
            <a:r>
              <a:rPr lang="en-US" noProof="0" dirty="0">
                <a:latin typeface="+mn-lt"/>
              </a:rPr>
              <a:t>Automatic ones are rapid and dissipate quickly</a:t>
            </a:r>
          </a:p>
          <a:p>
            <a:pPr lvl="1">
              <a:buFont typeface="Wingdings" pitchFamily="2" charset="2"/>
              <a:buChar char="§"/>
            </a:pPr>
            <a:r>
              <a:rPr lang="en-US" noProof="0" dirty="0">
                <a:latin typeface="+mn-lt"/>
              </a:rPr>
              <a:t>Conscious ones develop slowly and take a long time to go (for instance, reflection)</a:t>
            </a:r>
          </a:p>
        </p:txBody>
      </p:sp>
      <p:sp>
        <p:nvSpPr>
          <p:cNvPr id="5" name="Footer Placeholder 4">
            <a:extLst>
              <a:ext uri="{FF2B5EF4-FFF2-40B4-BE49-F238E27FC236}">
                <a16:creationId xmlns:a16="http://schemas.microsoft.com/office/drawing/2014/main" id="{F43B9F36-4245-7649-AFFC-E9132CD5D312}"/>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A8F7F7C4-1C76-C24D-B9C6-8BC41D38E6C7}"/>
              </a:ext>
            </a:extLst>
          </p:cNvPr>
          <p:cNvSpPr>
            <a:spLocks noGrp="1"/>
          </p:cNvSpPr>
          <p:nvPr>
            <p:ph type="sldNum" sz="quarter" idx="12"/>
          </p:nvPr>
        </p:nvSpPr>
        <p:spPr/>
        <p:txBody>
          <a:bodyPr/>
          <a:lstStyle/>
          <a:p>
            <a:fld id="{A7EA2D8D-44E5-43C4-BBA1-AE3E32EF0894}" type="slidenum">
              <a:rPr lang="en-GB" smtClean="0"/>
              <a:t>10</a:t>
            </a:fld>
            <a:endParaRPr lang="en-GB" dirty="0"/>
          </a:p>
        </p:txBody>
      </p:sp>
    </p:spTree>
    <p:extLst>
      <p:ext uri="{BB962C8B-B14F-4D97-AF65-F5344CB8AC3E}">
        <p14:creationId xmlns:p14="http://schemas.microsoft.com/office/powerpoint/2010/main" val="421657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latin typeface="+mj-lt"/>
              </a:rPr>
              <a:t>Ortony et al. (2005) model of emotional design</a:t>
            </a:r>
          </a:p>
        </p:txBody>
      </p:sp>
      <p:pic>
        <p:nvPicPr>
          <p:cNvPr id="6" name="Content Placeholder 5" descr="Screenshot of Anthony Ortony et al.'s model of emotional design showing three levels: visceral, behavioral, and reflective."/>
          <p:cNvPicPr>
            <a:picLocks noGrp="1" noChangeAspect="1"/>
          </p:cNvPicPr>
          <p:nvPr>
            <p:ph idx="1"/>
          </p:nvPr>
        </p:nvPicPr>
        <p:blipFill>
          <a:blip r:embed="rId3"/>
          <a:stretch>
            <a:fillRect/>
          </a:stretch>
        </p:blipFill>
        <p:spPr>
          <a:xfrm>
            <a:off x="1475656" y="1865759"/>
            <a:ext cx="6745870" cy="4042469"/>
          </a:xfrm>
          <a:prstGeom prst="rect">
            <a:avLst/>
          </a:prstGeom>
        </p:spPr>
      </p:pic>
      <p:sp>
        <p:nvSpPr>
          <p:cNvPr id="3" name="Footer Placeholder 2">
            <a:extLst>
              <a:ext uri="{FF2B5EF4-FFF2-40B4-BE49-F238E27FC236}">
                <a16:creationId xmlns:a16="http://schemas.microsoft.com/office/drawing/2014/main" id="{B8A38450-9ACE-D34C-B74F-A94D14212678}"/>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A868C8AE-14D0-2641-99CD-CA3C63C1B1E6}"/>
              </a:ext>
            </a:extLst>
          </p:cNvPr>
          <p:cNvSpPr>
            <a:spLocks noGrp="1"/>
          </p:cNvSpPr>
          <p:nvPr>
            <p:ph type="sldNum" sz="quarter" idx="12"/>
          </p:nvPr>
        </p:nvSpPr>
        <p:spPr/>
        <p:txBody>
          <a:bodyPr/>
          <a:lstStyle/>
          <a:p>
            <a:fld id="{A7EA2D8D-44E5-43C4-BBA1-AE3E32EF0894}" type="slidenum">
              <a:rPr lang="en-GB" smtClean="0"/>
              <a:t>11</a:t>
            </a:fld>
            <a:endParaRPr lang="en-GB" dirty="0"/>
          </a:p>
        </p:txBody>
      </p:sp>
    </p:spTree>
    <p:extLst>
      <p:ext uri="{BB962C8B-B14F-4D97-AF65-F5344CB8AC3E}">
        <p14:creationId xmlns:p14="http://schemas.microsoft.com/office/powerpoint/2010/main" val="1388780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idx="4294967295"/>
          </p:nvPr>
        </p:nvSpPr>
        <p:spPr/>
        <p:txBody>
          <a:bodyPr/>
          <a:lstStyle/>
          <a:p>
            <a:pPr eaLnBrk="1" hangingPunct="1"/>
            <a:r>
              <a:rPr lang="en-US" noProof="0" dirty="0">
                <a:latin typeface="+mj-lt"/>
              </a:rPr>
              <a:t>Claims from model</a:t>
            </a:r>
          </a:p>
        </p:txBody>
      </p:sp>
      <p:sp>
        <p:nvSpPr>
          <p:cNvPr id="93189" name="Rectangle 3"/>
          <p:cNvSpPr>
            <a:spLocks noGrp="1" noChangeArrowheads="1"/>
          </p:cNvSpPr>
          <p:nvPr>
            <p:ph type="body" idx="4294967295"/>
          </p:nvPr>
        </p:nvSpPr>
        <p:spPr/>
        <p:txBody>
          <a:bodyPr>
            <a:normAutofit/>
          </a:bodyPr>
          <a:lstStyle/>
          <a:p>
            <a:pPr eaLnBrk="1" hangingPunct="1"/>
            <a:r>
              <a:rPr lang="en-US" noProof="0" dirty="0">
                <a:latin typeface="+mn-lt"/>
              </a:rPr>
              <a:t>Our emotional state changes how we think</a:t>
            </a:r>
            <a:endParaRPr lang="en-US" sz="1400" noProof="0" dirty="0">
              <a:latin typeface="+mn-lt"/>
            </a:endParaRPr>
          </a:p>
          <a:p>
            <a:pPr lvl="1" eaLnBrk="1" hangingPunct="1">
              <a:spcBef>
                <a:spcPts val="900"/>
              </a:spcBef>
              <a:buFont typeface="Wingdings" pitchFamily="2" charset="2"/>
              <a:buChar char="§"/>
            </a:pPr>
            <a:r>
              <a:rPr lang="en-US" noProof="0" dirty="0">
                <a:latin typeface="+mn-lt"/>
                <a:ea typeface="ＭＳ Ｐゴシック" charset="0"/>
              </a:rPr>
              <a:t>When frightened or angry, we focus narrowly and our bodies respond by tensing muscles and sweating</a:t>
            </a:r>
          </a:p>
          <a:p>
            <a:pPr marL="1146175" lvl="2" indent="-400050" eaLnBrk="1" hangingPunct="1">
              <a:spcBef>
                <a:spcPts val="900"/>
              </a:spcBef>
              <a:buFont typeface="Courier New" panose="02070309020205020404" pitchFamily="49" charset="0"/>
              <a:buChar char="o"/>
            </a:pPr>
            <a:r>
              <a:rPr lang="en-US" noProof="0" dirty="0">
                <a:latin typeface="+mn-lt"/>
                <a:ea typeface="ＭＳ Ｐゴシック" charset="0"/>
              </a:rPr>
              <a:t>More likely to be less tolerant</a:t>
            </a:r>
            <a:endParaRPr lang="en-US" sz="1400" noProof="0" dirty="0">
              <a:latin typeface="+mn-lt"/>
              <a:ea typeface="ＭＳ Ｐゴシック" charset="0"/>
            </a:endParaRPr>
          </a:p>
          <a:p>
            <a:pPr lvl="1" eaLnBrk="1" hangingPunct="1">
              <a:spcBef>
                <a:spcPts val="900"/>
              </a:spcBef>
              <a:buFont typeface="Wingdings" pitchFamily="2" charset="2"/>
              <a:buChar char="§"/>
            </a:pPr>
            <a:r>
              <a:rPr lang="en-US" noProof="0" dirty="0">
                <a:latin typeface="+mn-lt"/>
                <a:ea typeface="ＭＳ Ｐゴシック" charset="0"/>
              </a:rPr>
              <a:t>When happy, we are less focused and our  bodies relax</a:t>
            </a:r>
          </a:p>
          <a:p>
            <a:pPr lvl="1" eaLnBrk="1" hangingPunct="1">
              <a:spcBef>
                <a:spcPts val="900"/>
              </a:spcBef>
              <a:buFont typeface="Wingdings" pitchFamily="2" charset="2"/>
              <a:buChar char="§"/>
            </a:pPr>
            <a:r>
              <a:rPr lang="en-US" noProof="0" dirty="0">
                <a:latin typeface="+mn-lt"/>
                <a:ea typeface="ＭＳ Ｐゴシック" charset="0"/>
              </a:rPr>
              <a:t>We are more likely to overlook minor problems and be more creative</a:t>
            </a:r>
          </a:p>
        </p:txBody>
      </p:sp>
      <p:sp>
        <p:nvSpPr>
          <p:cNvPr id="3" name="Footer Placeholder 2">
            <a:extLst>
              <a:ext uri="{FF2B5EF4-FFF2-40B4-BE49-F238E27FC236}">
                <a16:creationId xmlns:a16="http://schemas.microsoft.com/office/drawing/2014/main" id="{906F0644-6C91-6348-8DC3-36C08D5590FB}"/>
              </a:ext>
            </a:extLst>
          </p:cNvPr>
          <p:cNvSpPr>
            <a:spLocks noGrp="1"/>
          </p:cNvSpPr>
          <p:nvPr>
            <p:ph type="ftr" sz="quarter" idx="11"/>
          </p:nvPr>
        </p:nvSpPr>
        <p:spPr/>
        <p:txBody>
          <a:bodyPr/>
          <a:lstStyle/>
          <a:p>
            <a:r>
              <a:rPr lang="en-GB" dirty="0"/>
              <a:t>www.id-book.com</a:t>
            </a:r>
          </a:p>
        </p:txBody>
      </p:sp>
      <p:sp>
        <p:nvSpPr>
          <p:cNvPr id="4" name="Slide Number Placeholder 3">
            <a:extLst>
              <a:ext uri="{FF2B5EF4-FFF2-40B4-BE49-F238E27FC236}">
                <a16:creationId xmlns:a16="http://schemas.microsoft.com/office/drawing/2014/main" id="{95FF4E2B-1862-3F4C-833A-E30DF17A15BF}"/>
              </a:ext>
            </a:extLst>
          </p:cNvPr>
          <p:cNvSpPr>
            <a:spLocks noGrp="1"/>
          </p:cNvSpPr>
          <p:nvPr>
            <p:ph type="sldNum" sz="quarter" idx="12"/>
          </p:nvPr>
        </p:nvSpPr>
        <p:spPr/>
        <p:txBody>
          <a:bodyPr/>
          <a:lstStyle/>
          <a:p>
            <a:fld id="{A7EA2D8D-44E5-43C4-BBA1-AE3E32EF0894}" type="slidenum">
              <a:rPr lang="en-GB" smtClean="0"/>
              <a:t>12</a:t>
            </a:fld>
            <a:endParaRPr lang="en-GB" dirty="0"/>
          </a:p>
        </p:txBody>
      </p:sp>
    </p:spTree>
    <p:extLst>
      <p:ext uri="{BB962C8B-B14F-4D97-AF65-F5344CB8AC3E}">
        <p14:creationId xmlns:p14="http://schemas.microsoft.com/office/powerpoint/2010/main" val="874929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2532" y="342107"/>
            <a:ext cx="5338936" cy="1143000"/>
          </a:xfrm>
        </p:spPr>
        <p:txBody>
          <a:bodyPr>
            <a:normAutofit fontScale="90000"/>
          </a:bodyPr>
          <a:lstStyle/>
          <a:p>
            <a:r>
              <a:rPr lang="en-US" noProof="0" dirty="0">
                <a:latin typeface="+mj-lt"/>
              </a:rPr>
              <a:t>Designing with the three levels in mind</a:t>
            </a:r>
          </a:p>
        </p:txBody>
      </p:sp>
      <p:sp>
        <p:nvSpPr>
          <p:cNvPr id="5" name="Content Placeholder 4"/>
          <p:cNvSpPr>
            <a:spLocks noGrp="1"/>
          </p:cNvSpPr>
          <p:nvPr>
            <p:ph idx="1"/>
          </p:nvPr>
        </p:nvSpPr>
        <p:spPr/>
        <p:txBody>
          <a:bodyPr/>
          <a:lstStyle/>
          <a:p>
            <a:pPr>
              <a:spcBef>
                <a:spcPts val="2400"/>
              </a:spcBef>
            </a:pPr>
            <a:r>
              <a:rPr lang="en-US" noProof="0" dirty="0">
                <a:latin typeface="+mn-lt"/>
              </a:rPr>
              <a:t>Visceral design refers to making products look, feel, and sound good</a:t>
            </a:r>
          </a:p>
          <a:p>
            <a:pPr>
              <a:spcBef>
                <a:spcPts val="2400"/>
              </a:spcBef>
            </a:pPr>
            <a:r>
              <a:rPr lang="en-US" noProof="0" dirty="0">
                <a:latin typeface="+mn-lt"/>
              </a:rPr>
              <a:t>Behavioral design is about use, and it equates with traditional values of usability</a:t>
            </a:r>
          </a:p>
          <a:p>
            <a:pPr>
              <a:spcBef>
                <a:spcPts val="2400"/>
              </a:spcBef>
            </a:pPr>
            <a:r>
              <a:rPr lang="en-US" noProof="0" dirty="0">
                <a:latin typeface="+mn-lt"/>
              </a:rPr>
              <a:t>Reflective design is about considering the meaning and personal value of a product </a:t>
            </a:r>
          </a:p>
        </p:txBody>
      </p:sp>
      <p:sp>
        <p:nvSpPr>
          <p:cNvPr id="6" name="Footer Placeholder 5">
            <a:extLst>
              <a:ext uri="{FF2B5EF4-FFF2-40B4-BE49-F238E27FC236}">
                <a16:creationId xmlns:a16="http://schemas.microsoft.com/office/drawing/2014/main" id="{B7827838-04CD-7A4E-8004-96F1BEA1C989}"/>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5173254C-E793-134F-A91F-AF04407B4509}"/>
              </a:ext>
            </a:extLst>
          </p:cNvPr>
          <p:cNvSpPr>
            <a:spLocks noGrp="1"/>
          </p:cNvSpPr>
          <p:nvPr>
            <p:ph type="sldNum" sz="quarter" idx="12"/>
          </p:nvPr>
        </p:nvSpPr>
        <p:spPr/>
        <p:txBody>
          <a:bodyPr/>
          <a:lstStyle/>
          <a:p>
            <a:fld id="{A7EA2D8D-44E5-43C4-BBA1-AE3E32EF0894}" type="slidenum">
              <a:rPr lang="en-GB" smtClean="0"/>
              <a:t>13</a:t>
            </a:fld>
            <a:endParaRPr lang="en-GB" dirty="0"/>
          </a:p>
        </p:txBody>
      </p:sp>
    </p:spTree>
    <p:extLst>
      <p:ext uri="{BB962C8B-B14F-4D97-AF65-F5344CB8AC3E}">
        <p14:creationId xmlns:p14="http://schemas.microsoft.com/office/powerpoint/2010/main" val="55079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412" y="260648"/>
            <a:ext cx="7499176" cy="1143000"/>
          </a:xfrm>
        </p:spPr>
        <p:txBody>
          <a:bodyPr>
            <a:normAutofit fontScale="90000"/>
          </a:bodyPr>
          <a:lstStyle/>
          <a:p>
            <a:r>
              <a:rPr lang="en-US" noProof="0" dirty="0">
                <a:latin typeface="+mj-lt"/>
              </a:rPr>
              <a:t>Analyzing a swatch watch design using the model </a:t>
            </a:r>
          </a:p>
        </p:txBody>
      </p:sp>
      <p:pic>
        <p:nvPicPr>
          <p:cNvPr id="6" name="Content Placeholder 5" descr="Photo depicts a Swatch watch called Dip in Color."/>
          <p:cNvPicPr>
            <a:picLocks noGrp="1" noChangeAspect="1"/>
          </p:cNvPicPr>
          <p:nvPr>
            <p:ph sz="half" idx="1"/>
          </p:nvPr>
        </p:nvPicPr>
        <p:blipFill>
          <a:blip r:embed="rId2" cstate="print">
            <a:extLst>
              <a:ext uri="{28A0092B-C50C-407E-A947-70E740481C1C}">
                <a14:useLocalDpi xmlns:a14="http://schemas.microsoft.com/office/drawing/2010/main"/>
              </a:ext>
            </a:extLst>
          </a:blip>
          <a:stretch>
            <a:fillRect/>
          </a:stretch>
        </p:blipFill>
        <p:spPr>
          <a:xfrm>
            <a:off x="1270060" y="1600200"/>
            <a:ext cx="2412879" cy="4525963"/>
          </a:xfrm>
          <a:prstGeom prst="rect">
            <a:avLst/>
          </a:prstGeom>
        </p:spPr>
      </p:pic>
      <p:sp>
        <p:nvSpPr>
          <p:cNvPr id="7" name="Content Placeholder 6"/>
          <p:cNvSpPr>
            <a:spLocks noGrp="1"/>
          </p:cNvSpPr>
          <p:nvPr>
            <p:ph sz="half" idx="2"/>
          </p:nvPr>
        </p:nvSpPr>
        <p:spPr/>
        <p:txBody>
          <a:bodyPr>
            <a:normAutofit lnSpcReduction="10000"/>
          </a:bodyPr>
          <a:lstStyle/>
          <a:p>
            <a:pPr>
              <a:spcBef>
                <a:spcPts val="1500"/>
              </a:spcBef>
            </a:pPr>
            <a:r>
              <a:rPr lang="en-US" noProof="0" dirty="0">
                <a:latin typeface="+mn-lt"/>
              </a:rPr>
              <a:t>Cultural images and graphical elements designed at the reflective level</a:t>
            </a:r>
          </a:p>
          <a:p>
            <a:pPr>
              <a:spcBef>
                <a:spcPts val="1500"/>
              </a:spcBef>
            </a:pPr>
            <a:r>
              <a:rPr lang="en-US" noProof="0" dirty="0">
                <a:latin typeface="+mn-lt"/>
              </a:rPr>
              <a:t>Affordances of use at  the behavioral level</a:t>
            </a:r>
          </a:p>
          <a:p>
            <a:pPr>
              <a:spcBef>
                <a:spcPts val="1500"/>
              </a:spcBef>
            </a:pPr>
            <a:r>
              <a:rPr lang="en-US" noProof="0" dirty="0">
                <a:latin typeface="+mn-lt"/>
              </a:rPr>
              <a:t>Brilliant colors and wild design attract user’s attention at the visceral level</a:t>
            </a:r>
          </a:p>
          <a:p>
            <a:endParaRPr lang="en-US" noProof="0" dirty="0"/>
          </a:p>
        </p:txBody>
      </p:sp>
      <p:sp>
        <p:nvSpPr>
          <p:cNvPr id="3" name="Footer Placeholder 2">
            <a:extLst>
              <a:ext uri="{FF2B5EF4-FFF2-40B4-BE49-F238E27FC236}">
                <a16:creationId xmlns:a16="http://schemas.microsoft.com/office/drawing/2014/main" id="{D2EFB979-4BF9-7143-A0D2-82F667D1BF74}"/>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CDB928AD-420A-7642-A452-DD3171ECDDA8}"/>
              </a:ext>
            </a:extLst>
          </p:cNvPr>
          <p:cNvSpPr>
            <a:spLocks noGrp="1"/>
          </p:cNvSpPr>
          <p:nvPr>
            <p:ph type="sldNum" sz="quarter" idx="12"/>
          </p:nvPr>
        </p:nvSpPr>
        <p:spPr/>
        <p:txBody>
          <a:bodyPr/>
          <a:lstStyle/>
          <a:p>
            <a:fld id="{A7EA2D8D-44E5-43C4-BBA1-AE3E32EF0894}" type="slidenum">
              <a:rPr lang="en-GB" smtClean="0"/>
              <a:t>14</a:t>
            </a:fld>
            <a:endParaRPr lang="en-GB" dirty="0"/>
          </a:p>
        </p:txBody>
      </p:sp>
    </p:spTree>
    <p:extLst>
      <p:ext uri="{BB962C8B-B14F-4D97-AF65-F5344CB8AC3E}">
        <p14:creationId xmlns:p14="http://schemas.microsoft.com/office/powerpoint/2010/main" val="106553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idx="4294967295"/>
          </p:nvPr>
        </p:nvSpPr>
        <p:spPr/>
        <p:txBody>
          <a:bodyPr/>
          <a:lstStyle/>
          <a:p>
            <a:pPr eaLnBrk="1" hangingPunct="1"/>
            <a:r>
              <a:rPr lang="en-US" noProof="0" dirty="0">
                <a:latin typeface="+mj-lt"/>
              </a:rPr>
              <a:t>Expressive interfaces</a:t>
            </a:r>
          </a:p>
        </p:txBody>
      </p:sp>
      <p:sp>
        <p:nvSpPr>
          <p:cNvPr id="25605" name="Rectangle 3"/>
          <p:cNvSpPr>
            <a:spLocks noGrp="1" noChangeArrowheads="1"/>
          </p:cNvSpPr>
          <p:nvPr>
            <p:ph type="body" idx="4294967295"/>
          </p:nvPr>
        </p:nvSpPr>
        <p:spPr/>
        <p:txBody>
          <a:bodyPr>
            <a:normAutofit fontScale="92500" lnSpcReduction="10000"/>
          </a:bodyPr>
          <a:lstStyle/>
          <a:p>
            <a:pPr eaLnBrk="1" hangingPunct="1"/>
            <a:r>
              <a:rPr lang="en-US" sz="2800" noProof="0" dirty="0">
                <a:latin typeface="+mn-lt"/>
              </a:rPr>
              <a:t>Provide reassuring feedback that can be both informative and fun</a:t>
            </a:r>
          </a:p>
          <a:p>
            <a:pPr eaLnBrk="1" hangingPunct="1"/>
            <a:r>
              <a:rPr lang="en-US" sz="2800" noProof="0" dirty="0">
                <a:latin typeface="+mn-lt"/>
              </a:rPr>
              <a:t>Can also be intrusive, however, causing people to become annoyed and even angry</a:t>
            </a:r>
          </a:p>
          <a:p>
            <a:pPr eaLnBrk="1" hangingPunct="1"/>
            <a:r>
              <a:rPr lang="en-US" sz="2800" noProof="0" dirty="0">
                <a:latin typeface="+mn-lt"/>
              </a:rPr>
              <a:t>Color, icons, sounds, graphical elements, and animations are used to make the </a:t>
            </a:r>
            <a:r>
              <a:rPr lang="en-US" altLang="ja-JP" sz="2800" noProof="0" dirty="0">
                <a:latin typeface="+mn-lt"/>
              </a:rPr>
              <a:t>‘</a:t>
            </a:r>
            <a:r>
              <a:rPr lang="en-US" sz="2800" noProof="0" dirty="0">
                <a:latin typeface="+mn-lt"/>
              </a:rPr>
              <a:t>look and feel</a:t>
            </a:r>
            <a:r>
              <a:rPr lang="en-US" altLang="ja-JP" sz="2800" noProof="0" dirty="0">
                <a:latin typeface="+mn-lt"/>
              </a:rPr>
              <a:t>’</a:t>
            </a:r>
            <a:r>
              <a:rPr lang="en-US" sz="2800" noProof="0" dirty="0">
                <a:latin typeface="+mn-lt"/>
              </a:rPr>
              <a:t> of an interface appealing</a:t>
            </a:r>
          </a:p>
          <a:p>
            <a:pPr lvl="1" eaLnBrk="1" hangingPunct="1">
              <a:buFont typeface="Wingdings" pitchFamily="2" charset="2"/>
              <a:buChar char="§"/>
            </a:pPr>
            <a:r>
              <a:rPr lang="en-US" sz="2200" noProof="0" dirty="0">
                <a:latin typeface="+mn-lt"/>
                <a:ea typeface="ＭＳ Ｐゴシック" charset="0"/>
              </a:rPr>
              <a:t>Conveys an emotional state</a:t>
            </a:r>
          </a:p>
          <a:p>
            <a:pPr eaLnBrk="1" hangingPunct="1"/>
            <a:r>
              <a:rPr lang="en-US" sz="2800" noProof="0" dirty="0">
                <a:latin typeface="+mn-lt"/>
              </a:rPr>
              <a:t>In turn, this can affect the usability of an interface</a:t>
            </a:r>
          </a:p>
          <a:p>
            <a:pPr lvl="1" eaLnBrk="1" hangingPunct="1">
              <a:buFont typeface="Wingdings" pitchFamily="2" charset="2"/>
              <a:buChar char="§"/>
            </a:pPr>
            <a:r>
              <a:rPr lang="en-US" sz="2200" noProof="0" dirty="0">
                <a:latin typeface="+mn-lt"/>
                <a:ea typeface="ＭＳ Ｐゴシック" charset="0"/>
              </a:rPr>
              <a:t>People are prepared to put up with certain aspects of an interface (for instance, </a:t>
            </a:r>
            <a:r>
              <a:rPr lang="en-US" sz="2200" dirty="0">
                <a:latin typeface="+mn-lt"/>
                <a:ea typeface="ＭＳ Ｐゴシック" charset="0"/>
              </a:rPr>
              <a:t>s</a:t>
            </a:r>
            <a:r>
              <a:rPr lang="en-US" sz="2200" noProof="0" dirty="0">
                <a:latin typeface="+mn-lt"/>
                <a:ea typeface="ＭＳ Ｐゴシック" charset="0"/>
              </a:rPr>
              <a:t>low download rate) if the end result is appealing and aesthetic</a:t>
            </a:r>
          </a:p>
        </p:txBody>
      </p:sp>
      <p:pic>
        <p:nvPicPr>
          <p:cNvPr id="25606" name="Picture 4" descr="Smiley face emoji"/>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53400" y="4572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5" descr="Surprised face emoji"/>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3528" y="592931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9F967AD5-E490-D34B-9DAA-EB5F84660000}"/>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26B585BF-F3D8-A949-9E6D-E5DD238D1CD8}"/>
              </a:ext>
            </a:extLst>
          </p:cNvPr>
          <p:cNvSpPr>
            <a:spLocks noGrp="1"/>
          </p:cNvSpPr>
          <p:nvPr>
            <p:ph type="sldNum" sz="quarter" idx="12"/>
          </p:nvPr>
        </p:nvSpPr>
        <p:spPr/>
        <p:txBody>
          <a:bodyPr/>
          <a:lstStyle/>
          <a:p>
            <a:fld id="{A7EA2D8D-44E5-43C4-BBA1-AE3E32EF0894}" type="slidenum">
              <a:rPr lang="en-GB" smtClean="0"/>
              <a:t>15</a:t>
            </a:fld>
            <a:endParaRPr lang="en-GB" dirty="0"/>
          </a:p>
        </p:txBody>
      </p:sp>
    </p:spTree>
    <p:extLst>
      <p:ext uri="{BB962C8B-B14F-4D97-AF65-F5344CB8AC3E}">
        <p14:creationId xmlns:p14="http://schemas.microsoft.com/office/powerpoint/2010/main" val="349317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The appearance of an interface</a:t>
            </a:r>
          </a:p>
        </p:txBody>
      </p:sp>
      <p:sp>
        <p:nvSpPr>
          <p:cNvPr id="6" name="Content Placeholder 5"/>
          <p:cNvSpPr>
            <a:spLocks noGrp="1"/>
          </p:cNvSpPr>
          <p:nvPr>
            <p:ph sz="half" idx="1"/>
          </p:nvPr>
        </p:nvSpPr>
        <p:spPr/>
        <p:txBody>
          <a:bodyPr>
            <a:normAutofit fontScale="92500" lnSpcReduction="10000"/>
          </a:bodyPr>
          <a:lstStyle/>
          <a:p>
            <a:pPr marL="0" indent="0">
              <a:buNone/>
            </a:pPr>
            <a:r>
              <a:rPr lang="en-US" b="1" noProof="0" dirty="0">
                <a:latin typeface="+mj-lt"/>
              </a:rPr>
              <a:t>(a)</a:t>
            </a:r>
            <a:r>
              <a:rPr lang="en-US" noProof="0" dirty="0">
                <a:latin typeface="+mj-lt"/>
              </a:rPr>
              <a:t> Emotional icons were used in the 1980s to indicate rebooting or crashed </a:t>
            </a:r>
            <a:r>
              <a:rPr lang="en-US" dirty="0">
                <a:latin typeface="+mj-lt"/>
              </a:rPr>
              <a:t>computer</a:t>
            </a:r>
          </a:p>
          <a:p>
            <a:pPr lvl="1">
              <a:spcBef>
                <a:spcPts val="1500"/>
              </a:spcBef>
              <a:buFont typeface="Arial" panose="020B0604020202020204" pitchFamily="34" charset="0"/>
              <a:buChar char="•"/>
            </a:pPr>
            <a:r>
              <a:rPr lang="en-US" dirty="0">
                <a:latin typeface="+mj-lt"/>
              </a:rPr>
              <a:t>Smiling</a:t>
            </a:r>
            <a:r>
              <a:rPr lang="en-US" noProof="0" dirty="0">
                <a:latin typeface="+mj-lt"/>
              </a:rPr>
              <a:t> apple face</a:t>
            </a:r>
          </a:p>
          <a:p>
            <a:pPr marL="0" indent="0">
              <a:spcBef>
                <a:spcPts val="1500"/>
              </a:spcBef>
              <a:buNone/>
            </a:pPr>
            <a:r>
              <a:rPr lang="en-US" b="1" noProof="0" dirty="0">
                <a:latin typeface="+mj-lt"/>
              </a:rPr>
              <a:t>(b)</a:t>
            </a:r>
            <a:r>
              <a:rPr lang="en-US" noProof="0" dirty="0">
                <a:latin typeface="+mj-lt"/>
              </a:rPr>
              <a:t> Nowadays, computers use more impersonal but aesthetically-pleasing icons to indicate that the user needs to wait </a:t>
            </a:r>
          </a:p>
          <a:p>
            <a:pPr lvl="1">
              <a:spcBef>
                <a:spcPts val="1500"/>
              </a:spcBef>
              <a:buFont typeface="Arial" panose="020B0604020202020204" pitchFamily="34" charset="0"/>
              <a:buChar char="•"/>
            </a:pPr>
            <a:r>
              <a:rPr lang="en-US" noProof="0" dirty="0">
                <a:latin typeface="+mj-lt"/>
              </a:rPr>
              <a:t>Beachball</a:t>
            </a:r>
          </a:p>
        </p:txBody>
      </p:sp>
      <p:pic>
        <p:nvPicPr>
          <p:cNvPr id="8" name="Content Placeholder 7" descr="Screenshot of (a) smiling and frowniung Apple face, indicating a rebooting and crashed computer, respectively and (b) the spinning beach ball shown when an application is asking the user to wait.."/>
          <p:cNvPicPr>
            <a:picLocks noGrp="1" noChangeAspect="1"/>
          </p:cNvPicPr>
          <p:nvPr>
            <p:ph sz="half" idx="2"/>
          </p:nvPr>
        </p:nvPicPr>
        <p:blipFill>
          <a:blip r:embed="rId3"/>
          <a:stretch>
            <a:fillRect/>
          </a:stretch>
        </p:blipFill>
        <p:spPr>
          <a:xfrm>
            <a:off x="5161503" y="2276872"/>
            <a:ext cx="3509249" cy="2005285"/>
          </a:xfrm>
          <a:prstGeom prst="rect">
            <a:avLst/>
          </a:prstGeom>
        </p:spPr>
      </p:pic>
      <p:sp>
        <p:nvSpPr>
          <p:cNvPr id="3" name="Footer Placeholder 2">
            <a:extLst>
              <a:ext uri="{FF2B5EF4-FFF2-40B4-BE49-F238E27FC236}">
                <a16:creationId xmlns:a16="http://schemas.microsoft.com/office/drawing/2014/main" id="{45202C72-4D0A-1F4F-B9F4-315C447E0FCD}"/>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9F4D8A95-8F41-4643-B185-00D5B5D9BA3C}"/>
              </a:ext>
            </a:extLst>
          </p:cNvPr>
          <p:cNvSpPr>
            <a:spLocks noGrp="1"/>
          </p:cNvSpPr>
          <p:nvPr>
            <p:ph type="sldNum" sz="quarter" idx="12"/>
          </p:nvPr>
        </p:nvSpPr>
        <p:spPr/>
        <p:txBody>
          <a:bodyPr/>
          <a:lstStyle/>
          <a:p>
            <a:fld id="{A7EA2D8D-44E5-43C4-BBA1-AE3E32EF0894}" type="slidenum">
              <a:rPr lang="en-GB" smtClean="0"/>
              <a:t>16</a:t>
            </a:fld>
            <a:endParaRPr lang="en-GB" dirty="0"/>
          </a:p>
        </p:txBody>
      </p:sp>
    </p:spTree>
    <p:extLst>
      <p:ext uri="{BB962C8B-B14F-4D97-AF65-F5344CB8AC3E}">
        <p14:creationId xmlns:p14="http://schemas.microsoft.com/office/powerpoint/2010/main" val="428308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latin typeface="+mj-lt"/>
              </a:rPr>
              <a:t>The design of thermostats</a:t>
            </a:r>
          </a:p>
        </p:txBody>
      </p:sp>
      <p:sp>
        <p:nvSpPr>
          <p:cNvPr id="3" name="Content Placeholder 2"/>
          <p:cNvSpPr>
            <a:spLocks noGrp="1"/>
          </p:cNvSpPr>
          <p:nvPr>
            <p:ph sz="half" idx="1"/>
          </p:nvPr>
        </p:nvSpPr>
        <p:spPr>
          <a:xfrm>
            <a:off x="241176" y="1620392"/>
            <a:ext cx="4038600" cy="4525963"/>
          </a:xfrm>
        </p:spPr>
        <p:txBody>
          <a:bodyPr>
            <a:normAutofit fontScale="92500"/>
          </a:bodyPr>
          <a:lstStyle/>
          <a:p>
            <a:pPr marL="0" indent="0">
              <a:buNone/>
            </a:pPr>
            <a:r>
              <a:rPr lang="en-US" b="1" noProof="0" dirty="0">
                <a:latin typeface="+mj-lt"/>
              </a:rPr>
              <a:t>(a)</a:t>
            </a:r>
            <a:r>
              <a:rPr lang="en-US" noProof="0" dirty="0">
                <a:latin typeface="+mj-lt"/>
              </a:rPr>
              <a:t> The Nest </a:t>
            </a:r>
            <a:r>
              <a:rPr lang="en-US" dirty="0">
                <a:latin typeface="+mj-lt"/>
              </a:rPr>
              <a:t>thermostat has </a:t>
            </a:r>
            <a:r>
              <a:rPr lang="en-US" noProof="0" dirty="0">
                <a:latin typeface="+mj-lt"/>
              </a:rPr>
              <a:t>a minimalist and aesthetically-pleasing design</a:t>
            </a:r>
          </a:p>
          <a:p>
            <a:pPr lvl="1">
              <a:spcBef>
                <a:spcPts val="1200"/>
              </a:spcBef>
              <a:buFont typeface="Arial" panose="020B0604020202020204" pitchFamily="34" charset="0"/>
              <a:buChar char="•"/>
            </a:pPr>
            <a:r>
              <a:rPr lang="en-US" noProof="0" dirty="0">
                <a:latin typeface="+mj-lt"/>
              </a:rPr>
              <a:t>Round face and simple dial</a:t>
            </a:r>
          </a:p>
          <a:p>
            <a:pPr lvl="1">
              <a:spcBef>
                <a:spcPts val="1200"/>
              </a:spcBef>
              <a:buFont typeface="Arial" panose="020B0604020202020204" pitchFamily="34" charset="0"/>
              <a:buChar char="•"/>
            </a:pPr>
            <a:r>
              <a:rPr lang="en-US" noProof="0" dirty="0">
                <a:latin typeface="+mj-lt"/>
              </a:rPr>
              <a:t>Large font and numbers</a:t>
            </a:r>
          </a:p>
          <a:p>
            <a:pPr marL="0" indent="0">
              <a:spcBef>
                <a:spcPts val="1200"/>
              </a:spcBef>
              <a:buNone/>
            </a:pPr>
            <a:r>
              <a:rPr lang="en-US" b="1" noProof="0" dirty="0">
                <a:latin typeface="+mj-lt"/>
              </a:rPr>
              <a:t>(b)</a:t>
            </a:r>
            <a:r>
              <a:rPr lang="en-US" noProof="0" dirty="0">
                <a:latin typeface="+mj-lt"/>
              </a:rPr>
              <a:t> It is very different from earlier thermostat designs</a:t>
            </a:r>
          </a:p>
          <a:p>
            <a:pPr lvl="1">
              <a:spcBef>
                <a:spcPts val="1200"/>
              </a:spcBef>
              <a:buFont typeface="Arial" panose="020B0604020202020204" pitchFamily="34" charset="0"/>
              <a:buChar char="•"/>
            </a:pPr>
            <a:r>
              <a:rPr lang="en-US" dirty="0">
                <a:latin typeface="+mj-lt"/>
              </a:rPr>
              <a:t>Utilitarian</a:t>
            </a:r>
            <a:r>
              <a:rPr lang="en-US" noProof="0" dirty="0">
                <a:latin typeface="+mj-lt"/>
              </a:rPr>
              <a:t> and dull</a:t>
            </a:r>
          </a:p>
          <a:p>
            <a:endParaRPr lang="en-US" noProof="0" dirty="0"/>
          </a:p>
        </p:txBody>
      </p:sp>
      <p:pic>
        <p:nvPicPr>
          <p:cNvPr id="7" name="Content Placeholder 6" descr="Photo depicts (a) the Nest thermostat and (b) a traditional thermostat."/>
          <p:cNvPicPr>
            <a:picLocks noGrp="1" noChangeAspect="1"/>
          </p:cNvPicPr>
          <p:nvPr>
            <p:ph sz="half" idx="2"/>
          </p:nvPr>
        </p:nvPicPr>
        <p:blipFill>
          <a:blip r:embed="rId2"/>
          <a:stretch>
            <a:fillRect/>
          </a:stretch>
        </p:blipFill>
        <p:spPr>
          <a:xfrm>
            <a:off x="4279776" y="2729204"/>
            <a:ext cx="4684712" cy="2177659"/>
          </a:xfrm>
          <a:prstGeom prst="rect">
            <a:avLst/>
          </a:prstGeom>
        </p:spPr>
      </p:pic>
      <p:sp>
        <p:nvSpPr>
          <p:cNvPr id="4" name="Footer Placeholder 3">
            <a:extLst>
              <a:ext uri="{FF2B5EF4-FFF2-40B4-BE49-F238E27FC236}">
                <a16:creationId xmlns:a16="http://schemas.microsoft.com/office/drawing/2014/main" id="{A4EE0C3E-3686-1F4D-9CD1-E6C27731395B}"/>
              </a:ext>
            </a:extLst>
          </p:cNvPr>
          <p:cNvSpPr>
            <a:spLocks noGrp="1"/>
          </p:cNvSpPr>
          <p:nvPr>
            <p:ph type="ftr" sz="quarter" idx="11"/>
          </p:nvPr>
        </p:nvSpPr>
        <p:spPr/>
        <p:txBody>
          <a:bodyPr/>
          <a:lstStyle/>
          <a:p>
            <a:r>
              <a:rPr lang="en-GB" dirty="0"/>
              <a:t>www.id-book.com</a:t>
            </a:r>
          </a:p>
        </p:txBody>
      </p:sp>
      <p:sp>
        <p:nvSpPr>
          <p:cNvPr id="8" name="Slide Number Placeholder 7">
            <a:extLst>
              <a:ext uri="{FF2B5EF4-FFF2-40B4-BE49-F238E27FC236}">
                <a16:creationId xmlns:a16="http://schemas.microsoft.com/office/drawing/2014/main" id="{66BF565D-2053-9348-B6B5-4723193C71E9}"/>
              </a:ext>
            </a:extLst>
          </p:cNvPr>
          <p:cNvSpPr>
            <a:spLocks noGrp="1"/>
          </p:cNvSpPr>
          <p:nvPr>
            <p:ph type="sldNum" sz="quarter" idx="12"/>
          </p:nvPr>
        </p:nvSpPr>
        <p:spPr/>
        <p:txBody>
          <a:bodyPr/>
          <a:lstStyle/>
          <a:p>
            <a:fld id="{A7EA2D8D-44E5-43C4-BBA1-AE3E32EF0894}" type="slidenum">
              <a:rPr lang="en-GB" smtClean="0"/>
              <a:t>17</a:t>
            </a:fld>
            <a:endParaRPr lang="en-GB" dirty="0"/>
          </a:p>
        </p:txBody>
      </p:sp>
    </p:spTree>
    <p:extLst>
      <p:ext uri="{BB962C8B-B14F-4D97-AF65-F5344CB8AC3E}">
        <p14:creationId xmlns:p14="http://schemas.microsoft.com/office/powerpoint/2010/main" val="1480221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idx="4294967295"/>
          </p:nvPr>
        </p:nvSpPr>
        <p:spPr/>
        <p:txBody>
          <a:bodyPr/>
          <a:lstStyle/>
          <a:p>
            <a:pPr eaLnBrk="1" hangingPunct="1"/>
            <a:r>
              <a:rPr lang="en-US" noProof="0" dirty="0">
                <a:latin typeface="+mj-lt"/>
              </a:rPr>
              <a:t>Annoying interfaces</a:t>
            </a:r>
          </a:p>
        </p:txBody>
      </p:sp>
      <p:sp>
        <p:nvSpPr>
          <p:cNvPr id="35845" name="Rectangle 3"/>
          <p:cNvSpPr>
            <a:spLocks noGrp="1" noChangeArrowheads="1"/>
          </p:cNvSpPr>
          <p:nvPr>
            <p:ph type="body" idx="4294967295"/>
          </p:nvPr>
        </p:nvSpPr>
        <p:spPr/>
        <p:txBody>
          <a:bodyPr>
            <a:normAutofit fontScale="92500" lnSpcReduction="10000"/>
          </a:bodyPr>
          <a:lstStyle/>
          <a:p>
            <a:pPr eaLnBrk="1" hangingPunct="1">
              <a:lnSpc>
                <a:spcPct val="90000"/>
              </a:lnSpc>
              <a:spcBef>
                <a:spcPts val="1200"/>
              </a:spcBef>
            </a:pPr>
            <a:r>
              <a:rPr lang="en-US" noProof="0" dirty="0">
                <a:latin typeface="+mj-lt"/>
              </a:rPr>
              <a:t>Mic</a:t>
            </a:r>
            <a:r>
              <a:rPr lang="en-US" noProof="0" dirty="0">
                <a:latin typeface="+mn-lt"/>
              </a:rPr>
              <a:t>rosoft pioneered friendly interfaces for technophobes </a:t>
            </a:r>
          </a:p>
          <a:p>
            <a:pPr lvl="1">
              <a:lnSpc>
                <a:spcPct val="90000"/>
              </a:lnSpc>
              <a:spcBef>
                <a:spcPts val="1200"/>
              </a:spcBef>
              <a:buFont typeface="Wingdings" pitchFamily="2" charset="2"/>
              <a:buChar char="§"/>
            </a:pPr>
            <a:r>
              <a:rPr lang="en-US" altLang="ja-JP" noProof="0" dirty="0">
                <a:latin typeface="+mn-lt"/>
              </a:rPr>
              <a:t>For example, ‘</a:t>
            </a:r>
            <a:r>
              <a:rPr lang="en-US" noProof="0" dirty="0">
                <a:latin typeface="+mn-lt"/>
              </a:rPr>
              <a:t>At Home with Bob</a:t>
            </a:r>
            <a:r>
              <a:rPr lang="en-US" altLang="ja-JP" noProof="0" dirty="0">
                <a:latin typeface="+mn-lt"/>
              </a:rPr>
              <a:t>’</a:t>
            </a:r>
            <a:r>
              <a:rPr lang="en-US" noProof="0" dirty="0">
                <a:latin typeface="+mn-lt"/>
              </a:rPr>
              <a:t> software</a:t>
            </a:r>
          </a:p>
          <a:p>
            <a:pPr lvl="1">
              <a:lnSpc>
                <a:spcPct val="90000"/>
              </a:lnSpc>
              <a:spcBef>
                <a:spcPts val="1200"/>
              </a:spcBef>
              <a:buFont typeface="Wingdings" pitchFamily="2" charset="2"/>
              <a:buChar char="§"/>
            </a:pPr>
            <a:r>
              <a:rPr lang="en-US" noProof="0" dirty="0">
                <a:latin typeface="+mn-lt"/>
              </a:rPr>
              <a:t>3D metaphors based on familiar places (for instance, living rooms)</a:t>
            </a:r>
          </a:p>
          <a:p>
            <a:pPr eaLnBrk="1" hangingPunct="1">
              <a:lnSpc>
                <a:spcPct val="90000"/>
              </a:lnSpc>
              <a:spcBef>
                <a:spcPts val="1200"/>
              </a:spcBef>
            </a:pPr>
            <a:r>
              <a:rPr lang="en-US" noProof="0" dirty="0">
                <a:latin typeface="+mn-lt"/>
              </a:rPr>
              <a:t>Agents in the guise of pets (such as a bunny or dog) were included to talk to the user </a:t>
            </a:r>
          </a:p>
          <a:p>
            <a:pPr lvl="1" eaLnBrk="1" hangingPunct="1">
              <a:lnSpc>
                <a:spcPct val="90000"/>
              </a:lnSpc>
              <a:spcBef>
                <a:spcPts val="1200"/>
              </a:spcBef>
              <a:buFont typeface="Wingdings" pitchFamily="2" charset="2"/>
              <a:buChar char="§"/>
            </a:pPr>
            <a:r>
              <a:rPr lang="en-US" noProof="0" dirty="0">
                <a:latin typeface="+mn-lt"/>
                <a:ea typeface="ＭＳ Ｐゴシック" charset="0"/>
              </a:rPr>
              <a:t>Made users feel more at ease and comfortable</a:t>
            </a:r>
          </a:p>
          <a:p>
            <a:pPr lvl="1" eaLnBrk="1" hangingPunct="1">
              <a:lnSpc>
                <a:spcPct val="90000"/>
              </a:lnSpc>
              <a:spcBef>
                <a:spcPts val="1200"/>
              </a:spcBef>
              <a:buFont typeface="Wingdings" pitchFamily="2" charset="2"/>
              <a:buChar char="§"/>
            </a:pPr>
            <a:r>
              <a:rPr lang="en-US" noProof="0" dirty="0">
                <a:latin typeface="+mn-lt"/>
                <a:ea typeface="ＭＳ Ｐゴシック" charset="0"/>
              </a:rPr>
              <a:t>But many people did not like the idea of Bob, so it never made it as a product</a:t>
            </a:r>
          </a:p>
        </p:txBody>
      </p:sp>
      <p:sp>
        <p:nvSpPr>
          <p:cNvPr id="4" name="Footer Placeholder 3">
            <a:extLst>
              <a:ext uri="{FF2B5EF4-FFF2-40B4-BE49-F238E27FC236}">
                <a16:creationId xmlns:a16="http://schemas.microsoft.com/office/drawing/2014/main" id="{13529179-2DAF-5D42-B9DD-3F6E864EF658}"/>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FCEB7CAE-D15E-C040-AC49-0E09B5CE9A27}"/>
              </a:ext>
            </a:extLst>
          </p:cNvPr>
          <p:cNvSpPr>
            <a:spLocks noGrp="1"/>
          </p:cNvSpPr>
          <p:nvPr>
            <p:ph type="sldNum" sz="quarter" idx="12"/>
          </p:nvPr>
        </p:nvSpPr>
        <p:spPr/>
        <p:txBody>
          <a:bodyPr/>
          <a:lstStyle/>
          <a:p>
            <a:fld id="{A7EA2D8D-44E5-43C4-BBA1-AE3E32EF0894}" type="slidenum">
              <a:rPr lang="en-GB" smtClean="0"/>
              <a:t>18</a:t>
            </a:fld>
            <a:endParaRPr lang="en-GB" dirty="0"/>
          </a:p>
        </p:txBody>
      </p:sp>
    </p:spTree>
    <p:extLst>
      <p:ext uri="{BB962C8B-B14F-4D97-AF65-F5344CB8AC3E}">
        <p14:creationId xmlns:p14="http://schemas.microsoft.com/office/powerpoint/2010/main" val="4237530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p:txBody>
          <a:bodyPr/>
          <a:lstStyle/>
          <a:p>
            <a:pPr eaLnBrk="1" hangingPunct="1"/>
            <a:r>
              <a:rPr lang="en-US" noProof="0" dirty="0">
                <a:latin typeface="+mj-lt"/>
              </a:rPr>
              <a:t>At home with Bob</a:t>
            </a:r>
          </a:p>
        </p:txBody>
      </p:sp>
      <p:pic>
        <p:nvPicPr>
          <p:cNvPr id="5" name="Content Placeholder 4" descr="Cartoon illustration of “At home with Bob” software developed for Windows 95."/>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969542" y="1446230"/>
            <a:ext cx="5204916" cy="4344973"/>
          </a:xfrm>
          <a:prstGeom prst="rect">
            <a:avLst/>
          </a:prstGeom>
        </p:spPr>
      </p:pic>
      <p:sp>
        <p:nvSpPr>
          <p:cNvPr id="3" name="Footer Placeholder 2">
            <a:extLst>
              <a:ext uri="{FF2B5EF4-FFF2-40B4-BE49-F238E27FC236}">
                <a16:creationId xmlns:a16="http://schemas.microsoft.com/office/drawing/2014/main" id="{69AD68F5-05A0-FE4C-8930-D9C0FBC3210B}"/>
              </a:ext>
            </a:extLst>
          </p:cNvPr>
          <p:cNvSpPr>
            <a:spLocks noGrp="1"/>
          </p:cNvSpPr>
          <p:nvPr>
            <p:ph type="ftr" sz="quarter" idx="11"/>
          </p:nvPr>
        </p:nvSpPr>
        <p:spPr/>
        <p:txBody>
          <a:bodyPr/>
          <a:lstStyle/>
          <a:p>
            <a:r>
              <a:rPr lang="en-GB" dirty="0"/>
              <a:t>www.id-book.com</a:t>
            </a:r>
          </a:p>
        </p:txBody>
      </p:sp>
      <p:sp>
        <p:nvSpPr>
          <p:cNvPr id="4" name="Slide Number Placeholder 3">
            <a:extLst>
              <a:ext uri="{FF2B5EF4-FFF2-40B4-BE49-F238E27FC236}">
                <a16:creationId xmlns:a16="http://schemas.microsoft.com/office/drawing/2014/main" id="{07FC3A77-1A10-F045-B646-98ED6323B097}"/>
              </a:ext>
            </a:extLst>
          </p:cNvPr>
          <p:cNvSpPr>
            <a:spLocks noGrp="1"/>
          </p:cNvSpPr>
          <p:nvPr>
            <p:ph type="sldNum" sz="quarter" idx="12"/>
          </p:nvPr>
        </p:nvSpPr>
        <p:spPr/>
        <p:txBody>
          <a:bodyPr/>
          <a:lstStyle/>
          <a:p>
            <a:fld id="{A7EA2D8D-44E5-43C4-BBA1-AE3E32EF0894}" type="slidenum">
              <a:rPr lang="en-GB" smtClean="0"/>
              <a:t>19</a:t>
            </a:fld>
            <a:endParaRPr lang="en-GB" dirty="0"/>
          </a:p>
        </p:txBody>
      </p:sp>
    </p:spTree>
    <p:extLst>
      <p:ext uri="{BB962C8B-B14F-4D97-AF65-F5344CB8AC3E}">
        <p14:creationId xmlns:p14="http://schemas.microsoft.com/office/powerpoint/2010/main" val="1652925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r>
              <a:rPr lang="en-US" noProof="0" dirty="0">
                <a:latin typeface="+mj-lt"/>
              </a:rPr>
              <a:t>Overview</a:t>
            </a:r>
          </a:p>
        </p:txBody>
      </p:sp>
      <p:sp>
        <p:nvSpPr>
          <p:cNvPr id="15365" name="Rectangle 3"/>
          <p:cNvSpPr>
            <a:spLocks noGrp="1" noChangeArrowheads="1"/>
          </p:cNvSpPr>
          <p:nvPr>
            <p:ph type="body" idx="4294967295"/>
          </p:nvPr>
        </p:nvSpPr>
        <p:spPr>
          <a:xfrm>
            <a:off x="683568" y="1556792"/>
            <a:ext cx="7772400" cy="4665786"/>
          </a:xfrm>
        </p:spPr>
        <p:txBody>
          <a:bodyPr>
            <a:noAutofit/>
          </a:bodyPr>
          <a:lstStyle/>
          <a:p>
            <a:pPr eaLnBrk="1" hangingPunct="1">
              <a:lnSpc>
                <a:spcPct val="90000"/>
              </a:lnSpc>
            </a:pPr>
            <a:r>
              <a:rPr lang="en-US" sz="2800" noProof="0" dirty="0">
                <a:latin typeface="+mn-lt"/>
              </a:rPr>
              <a:t>Emotions and the user experience</a:t>
            </a:r>
          </a:p>
          <a:p>
            <a:pPr eaLnBrk="1" hangingPunct="1">
              <a:lnSpc>
                <a:spcPct val="90000"/>
              </a:lnSpc>
              <a:spcBef>
                <a:spcPts val="1200"/>
              </a:spcBef>
            </a:pPr>
            <a:r>
              <a:rPr lang="en-US" sz="2800" noProof="0" dirty="0">
                <a:latin typeface="+mn-lt"/>
              </a:rPr>
              <a:t>Expressive and emotional design</a:t>
            </a:r>
          </a:p>
          <a:p>
            <a:pPr lvl="1" eaLnBrk="1" hangingPunct="1">
              <a:lnSpc>
                <a:spcPct val="90000"/>
              </a:lnSpc>
              <a:spcBef>
                <a:spcPts val="1200"/>
              </a:spcBef>
              <a:buFont typeface="Wingdings" pitchFamily="2" charset="2"/>
              <a:buChar char="§"/>
            </a:pPr>
            <a:r>
              <a:rPr lang="en-US" noProof="0" dirty="0">
                <a:latin typeface="+mn-lt"/>
                <a:ea typeface="ＭＳ Ｐゴシック" charset="0"/>
              </a:rPr>
              <a:t>How the </a:t>
            </a:r>
            <a:r>
              <a:rPr lang="en-US" altLang="ja-JP" noProof="0" dirty="0">
                <a:latin typeface="+mn-lt"/>
                <a:ea typeface="ＭＳ Ｐゴシック" charset="0"/>
              </a:rPr>
              <a:t>‘</a:t>
            </a:r>
            <a:r>
              <a:rPr lang="en-US" noProof="0" dirty="0">
                <a:latin typeface="+mn-lt"/>
                <a:ea typeface="ＭＳ Ｐゴシック" charset="0"/>
              </a:rPr>
              <a:t>appearance</a:t>
            </a:r>
            <a:r>
              <a:rPr lang="en-US" altLang="ja-JP" noProof="0" dirty="0">
                <a:latin typeface="+mn-lt"/>
                <a:ea typeface="ＭＳ Ｐゴシック" charset="0"/>
              </a:rPr>
              <a:t>’</a:t>
            </a:r>
            <a:r>
              <a:rPr lang="en-US" noProof="0" dirty="0">
                <a:latin typeface="+mn-lt"/>
                <a:ea typeface="ＭＳ Ｐゴシック" charset="0"/>
              </a:rPr>
              <a:t> of an interface can affect users</a:t>
            </a:r>
          </a:p>
          <a:p>
            <a:pPr lvl="0">
              <a:lnSpc>
                <a:spcPct val="90000"/>
              </a:lnSpc>
              <a:spcBef>
                <a:spcPts val="1200"/>
              </a:spcBef>
            </a:pPr>
            <a:r>
              <a:rPr lang="en-US" sz="2800" noProof="0" dirty="0">
                <a:latin typeface="+mn-lt"/>
              </a:rPr>
              <a:t>Affective computing and emotional AI</a:t>
            </a:r>
          </a:p>
          <a:p>
            <a:pPr>
              <a:lnSpc>
                <a:spcPct val="90000"/>
              </a:lnSpc>
              <a:spcBef>
                <a:spcPts val="1200"/>
              </a:spcBef>
            </a:pPr>
            <a:r>
              <a:rPr lang="en-US" sz="2800" noProof="0" dirty="0">
                <a:latin typeface="+mn-lt"/>
              </a:rPr>
              <a:t>Persuasive technologies and behavioral change</a:t>
            </a:r>
            <a:endParaRPr lang="en-US" sz="2800" noProof="0" dirty="0">
              <a:latin typeface="+mn-lt"/>
              <a:ea typeface="ＭＳ Ｐゴシック" charset="0"/>
            </a:endParaRPr>
          </a:p>
          <a:p>
            <a:pPr eaLnBrk="1" hangingPunct="1">
              <a:lnSpc>
                <a:spcPct val="90000"/>
              </a:lnSpc>
              <a:spcBef>
                <a:spcPts val="1200"/>
              </a:spcBef>
            </a:pPr>
            <a:r>
              <a:rPr lang="en-US" sz="2800" noProof="0" dirty="0">
                <a:latin typeface="+mn-lt"/>
              </a:rPr>
              <a:t>Anthropomorphism</a:t>
            </a:r>
          </a:p>
          <a:p>
            <a:pPr lvl="1" eaLnBrk="1" hangingPunct="1">
              <a:lnSpc>
                <a:spcPct val="90000"/>
              </a:lnSpc>
              <a:spcBef>
                <a:spcPts val="1200"/>
              </a:spcBef>
              <a:buFont typeface="Wingdings" pitchFamily="2" charset="2"/>
              <a:buChar char="§"/>
            </a:pPr>
            <a:r>
              <a:rPr lang="en-US" dirty="0">
                <a:latin typeface="+mn-lt"/>
                <a:ea typeface="ＭＳ Ｐゴシック" charset="0"/>
              </a:rPr>
              <a:t>T</a:t>
            </a:r>
            <a:r>
              <a:rPr lang="en-US" noProof="0" dirty="0">
                <a:latin typeface="+mn-lt"/>
                <a:ea typeface="ＭＳ Ｐゴシック" charset="0"/>
              </a:rPr>
              <a:t>he pros and cons</a:t>
            </a:r>
          </a:p>
        </p:txBody>
      </p:sp>
      <p:sp>
        <p:nvSpPr>
          <p:cNvPr id="3" name="Footer Placeholder 2">
            <a:extLst>
              <a:ext uri="{FF2B5EF4-FFF2-40B4-BE49-F238E27FC236}">
                <a16:creationId xmlns:a16="http://schemas.microsoft.com/office/drawing/2014/main" id="{5363588A-F1FA-734C-9242-2B2813B7BD38}"/>
              </a:ext>
            </a:extLst>
          </p:cNvPr>
          <p:cNvSpPr>
            <a:spLocks noGrp="1"/>
          </p:cNvSpPr>
          <p:nvPr>
            <p:ph type="ftr" sz="quarter" idx="11"/>
          </p:nvPr>
        </p:nvSpPr>
        <p:spPr/>
        <p:txBody>
          <a:bodyPr/>
          <a:lstStyle/>
          <a:p>
            <a:r>
              <a:rPr lang="en-GB" dirty="0"/>
              <a:t>www.id-book.com</a:t>
            </a:r>
          </a:p>
        </p:txBody>
      </p:sp>
      <p:sp>
        <p:nvSpPr>
          <p:cNvPr id="4" name="Slide Number Placeholder 3">
            <a:extLst>
              <a:ext uri="{FF2B5EF4-FFF2-40B4-BE49-F238E27FC236}">
                <a16:creationId xmlns:a16="http://schemas.microsoft.com/office/drawing/2014/main" id="{1AFCB44C-AFED-1A4A-B32D-82373659E1EC}"/>
              </a:ext>
            </a:extLst>
          </p:cNvPr>
          <p:cNvSpPr>
            <a:spLocks noGrp="1"/>
          </p:cNvSpPr>
          <p:nvPr>
            <p:ph type="sldNum" sz="quarter" idx="12"/>
          </p:nvPr>
        </p:nvSpPr>
        <p:spPr/>
        <p:txBody>
          <a:bodyPr/>
          <a:lstStyle/>
          <a:p>
            <a:fld id="{A7EA2D8D-44E5-43C4-BBA1-AE3E32EF0894}" type="slidenum">
              <a:rPr lang="en-GB" smtClean="0"/>
              <a:t>2</a:t>
            </a:fld>
            <a:endParaRPr lang="en-GB" dirty="0"/>
          </a:p>
        </p:txBody>
      </p:sp>
    </p:spTree>
    <p:extLst>
      <p:ext uri="{BB962C8B-B14F-4D97-AF65-F5344CB8AC3E}">
        <p14:creationId xmlns:p14="http://schemas.microsoft.com/office/powerpoint/2010/main" val="413699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idx="4294967295"/>
          </p:nvPr>
        </p:nvSpPr>
        <p:spPr/>
        <p:txBody>
          <a:bodyPr>
            <a:normAutofit fontScale="90000"/>
          </a:bodyPr>
          <a:lstStyle/>
          <a:p>
            <a:pPr eaLnBrk="1" hangingPunct="1"/>
            <a:r>
              <a:rPr lang="en-US" noProof="0" dirty="0">
                <a:latin typeface="+mj-lt"/>
              </a:rPr>
              <a:t>Microsoft’s Clippy and IKEA’s Anna</a:t>
            </a:r>
          </a:p>
        </p:txBody>
      </p:sp>
      <p:sp>
        <p:nvSpPr>
          <p:cNvPr id="39942" name="Rectangle 3"/>
          <p:cNvSpPr>
            <a:spLocks noGrp="1" noChangeArrowheads="1"/>
          </p:cNvSpPr>
          <p:nvPr>
            <p:ph type="body" idx="4294967295"/>
          </p:nvPr>
        </p:nvSpPr>
        <p:spPr>
          <a:xfrm>
            <a:off x="132334" y="1702494"/>
            <a:ext cx="4295650" cy="4525963"/>
          </a:xfrm>
        </p:spPr>
        <p:txBody>
          <a:bodyPr>
            <a:normAutofit fontScale="92500"/>
          </a:bodyPr>
          <a:lstStyle/>
          <a:p>
            <a:pPr eaLnBrk="1" hangingPunct="1">
              <a:lnSpc>
                <a:spcPct val="90000"/>
              </a:lnSpc>
            </a:pPr>
            <a:r>
              <a:rPr lang="en-US" sz="3000" noProof="0" dirty="0">
                <a:latin typeface="+mn-lt"/>
              </a:rPr>
              <a:t>Clippy did…</a:t>
            </a:r>
          </a:p>
          <a:p>
            <a:pPr eaLnBrk="1" hangingPunct="1">
              <a:lnSpc>
                <a:spcPct val="90000"/>
              </a:lnSpc>
              <a:spcBef>
                <a:spcPts val="800"/>
              </a:spcBef>
            </a:pPr>
            <a:r>
              <a:rPr lang="en-US" sz="3000" noProof="0" dirty="0">
                <a:latin typeface="+mn-lt"/>
              </a:rPr>
              <a:t>But was disliked</a:t>
            </a:r>
            <a:br>
              <a:rPr lang="en-US" sz="3000" noProof="0" dirty="0">
                <a:latin typeface="+mn-lt"/>
              </a:rPr>
            </a:br>
            <a:r>
              <a:rPr lang="en-US" sz="3000" noProof="0" dirty="0">
                <a:latin typeface="+mn-lt"/>
              </a:rPr>
              <a:t>by so many?</a:t>
            </a:r>
          </a:p>
          <a:p>
            <a:pPr lvl="1">
              <a:lnSpc>
                <a:spcPct val="90000"/>
              </a:lnSpc>
              <a:spcBef>
                <a:spcPts val="800"/>
              </a:spcBef>
              <a:buFont typeface="Wingdings" pitchFamily="2" charset="2"/>
              <a:buChar char="§"/>
            </a:pPr>
            <a:r>
              <a:rPr lang="en-US" sz="2600" noProof="0" dirty="0">
                <a:latin typeface="+mn-lt"/>
              </a:rPr>
              <a:t>Was it annoying, </a:t>
            </a:r>
            <a:br>
              <a:rPr lang="en-US" sz="2600" noProof="0" dirty="0">
                <a:latin typeface="+mn-lt"/>
              </a:rPr>
            </a:br>
            <a:r>
              <a:rPr lang="en-US" sz="2600" noProof="0" dirty="0">
                <a:latin typeface="+mn-lt"/>
              </a:rPr>
              <a:t>distracting,</a:t>
            </a:r>
            <a:br>
              <a:rPr lang="en-US" sz="2600" noProof="0" dirty="0">
                <a:latin typeface="+mn-lt"/>
              </a:rPr>
            </a:br>
            <a:r>
              <a:rPr lang="en-US" sz="2600" noProof="0" dirty="0">
                <a:latin typeface="+mn-lt"/>
              </a:rPr>
              <a:t>patronizing, or other?</a:t>
            </a:r>
          </a:p>
          <a:p>
            <a:pPr eaLnBrk="1" hangingPunct="1">
              <a:lnSpc>
                <a:spcPct val="90000"/>
              </a:lnSpc>
              <a:spcBef>
                <a:spcPts val="800"/>
              </a:spcBef>
            </a:pPr>
            <a:r>
              <a:rPr lang="en-US" sz="3000" noProof="0" dirty="0">
                <a:latin typeface="+mn-lt"/>
              </a:rPr>
              <a:t>Anna appeared as a virtual agent</a:t>
            </a:r>
          </a:p>
          <a:p>
            <a:pPr lvl="1">
              <a:lnSpc>
                <a:spcPct val="90000"/>
              </a:lnSpc>
              <a:spcBef>
                <a:spcPts val="800"/>
              </a:spcBef>
              <a:buFont typeface="Wingdings" pitchFamily="2" charset="2"/>
              <a:buChar char="§"/>
            </a:pPr>
            <a:r>
              <a:rPr lang="en-US" sz="2600" noProof="0" dirty="0">
                <a:latin typeface="+mn-lt"/>
              </a:rPr>
              <a:t>Blinked, moved her lips and head to suggest facial expressions </a:t>
            </a:r>
          </a:p>
          <a:p>
            <a:pPr eaLnBrk="1" hangingPunct="1">
              <a:lnSpc>
                <a:spcPct val="90000"/>
              </a:lnSpc>
            </a:pPr>
            <a:endParaRPr lang="en-US" noProof="0" dirty="0">
              <a:latin typeface="Liberation Sans"/>
            </a:endParaRPr>
          </a:p>
        </p:txBody>
      </p:sp>
      <p:pic>
        <p:nvPicPr>
          <p:cNvPr id="5" name="Picture 4" descr="Cartoon illustration of defunct virtual agents: (a) Microsoft's Clippy and (b) IKEA's Anna."/>
          <p:cNvPicPr>
            <a:picLocks noChangeAspect="1"/>
          </p:cNvPicPr>
          <p:nvPr/>
        </p:nvPicPr>
        <p:blipFill>
          <a:blip r:embed="rId3"/>
          <a:stretch>
            <a:fillRect/>
          </a:stretch>
        </p:blipFill>
        <p:spPr>
          <a:xfrm>
            <a:off x="4983634" y="1609720"/>
            <a:ext cx="3139132" cy="4682683"/>
          </a:xfrm>
          <a:prstGeom prst="rect">
            <a:avLst/>
          </a:prstGeom>
        </p:spPr>
      </p:pic>
      <p:sp>
        <p:nvSpPr>
          <p:cNvPr id="4" name="Footer Placeholder 3">
            <a:extLst>
              <a:ext uri="{FF2B5EF4-FFF2-40B4-BE49-F238E27FC236}">
                <a16:creationId xmlns:a16="http://schemas.microsoft.com/office/drawing/2014/main" id="{9FC33938-5B1B-8043-8A87-A2D3D9AAAF08}"/>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A2AEA0ED-013B-8C47-BBEB-76CD328496FA}"/>
              </a:ext>
            </a:extLst>
          </p:cNvPr>
          <p:cNvSpPr>
            <a:spLocks noGrp="1"/>
          </p:cNvSpPr>
          <p:nvPr>
            <p:ph type="sldNum" sz="quarter" idx="12"/>
          </p:nvPr>
        </p:nvSpPr>
        <p:spPr/>
        <p:txBody>
          <a:bodyPr/>
          <a:lstStyle/>
          <a:p>
            <a:fld id="{A7EA2D8D-44E5-43C4-BBA1-AE3E32EF0894}" type="slidenum">
              <a:rPr lang="en-GB" smtClean="0"/>
              <a:t>20</a:t>
            </a:fld>
            <a:endParaRPr lang="en-GB" dirty="0"/>
          </a:p>
        </p:txBody>
      </p:sp>
    </p:spTree>
    <p:extLst>
      <p:ext uri="{BB962C8B-B14F-4D97-AF65-F5344CB8AC3E}">
        <p14:creationId xmlns:p14="http://schemas.microsoft.com/office/powerpoint/2010/main" val="1272506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idx="4294967295"/>
          </p:nvPr>
        </p:nvSpPr>
        <p:spPr>
          <a:xfrm>
            <a:off x="685800" y="228600"/>
            <a:ext cx="7772400" cy="1143000"/>
          </a:xfrm>
        </p:spPr>
        <p:txBody>
          <a:bodyPr/>
          <a:lstStyle/>
          <a:p>
            <a:pPr eaLnBrk="1" hangingPunct="1"/>
            <a:r>
              <a:rPr lang="en-US" noProof="0" dirty="0">
                <a:latin typeface="+mj-lt"/>
              </a:rPr>
              <a:t>Frustrating interfaces</a:t>
            </a:r>
          </a:p>
        </p:txBody>
      </p:sp>
      <p:sp>
        <p:nvSpPr>
          <p:cNvPr id="41989" name="Rectangle 3"/>
          <p:cNvSpPr>
            <a:spLocks noGrp="1" noChangeArrowheads="1"/>
          </p:cNvSpPr>
          <p:nvPr>
            <p:ph type="body" idx="4294967295"/>
          </p:nvPr>
        </p:nvSpPr>
        <p:spPr>
          <a:xfrm>
            <a:off x="685800" y="1524000"/>
            <a:ext cx="8001000" cy="4713312"/>
          </a:xfrm>
        </p:spPr>
        <p:txBody>
          <a:bodyPr>
            <a:normAutofit/>
          </a:bodyPr>
          <a:lstStyle/>
          <a:p>
            <a:pPr marL="0" indent="0" eaLnBrk="1" hangingPunct="1">
              <a:lnSpc>
                <a:spcPct val="90000"/>
              </a:lnSpc>
              <a:buNone/>
            </a:pPr>
            <a:r>
              <a:rPr lang="en-US" sz="2800" noProof="0" dirty="0">
                <a:latin typeface="+mn-lt"/>
              </a:rPr>
              <a:t>Many causes:</a:t>
            </a:r>
          </a:p>
          <a:p>
            <a:pPr lvl="1" eaLnBrk="1" hangingPunct="1">
              <a:lnSpc>
                <a:spcPct val="90000"/>
              </a:lnSpc>
              <a:spcBef>
                <a:spcPts val="900"/>
              </a:spcBef>
              <a:buFont typeface="Wingdings" pitchFamily="2" charset="2"/>
              <a:buChar char="§"/>
            </a:pPr>
            <a:r>
              <a:rPr lang="en-US" sz="2000" noProof="0" dirty="0">
                <a:latin typeface="+mn-lt"/>
                <a:ea typeface="ＭＳ Ｐゴシック" charset="0"/>
              </a:rPr>
              <a:t>When an application doesn</a:t>
            </a:r>
            <a:r>
              <a:rPr lang="en-US" altLang="ja-JP" sz="2000" noProof="0" dirty="0">
                <a:latin typeface="+mn-lt"/>
                <a:ea typeface="ＭＳ Ｐゴシック" charset="0"/>
              </a:rPr>
              <a:t>’</a:t>
            </a:r>
            <a:r>
              <a:rPr lang="en-US" sz="2000" noProof="0" dirty="0">
                <a:latin typeface="+mn-lt"/>
                <a:ea typeface="ＭＳ Ｐゴシック" charset="0"/>
              </a:rPr>
              <a:t>t work properly or crashes</a:t>
            </a:r>
          </a:p>
          <a:p>
            <a:pPr lvl="1" eaLnBrk="1" hangingPunct="1">
              <a:lnSpc>
                <a:spcPct val="90000"/>
              </a:lnSpc>
              <a:spcBef>
                <a:spcPts val="900"/>
              </a:spcBef>
              <a:buFont typeface="Wingdings" pitchFamily="2" charset="2"/>
              <a:buChar char="§"/>
            </a:pPr>
            <a:r>
              <a:rPr lang="en-US" sz="2000" noProof="0" dirty="0">
                <a:latin typeface="+mn-lt"/>
                <a:ea typeface="ＭＳ Ｐゴシック" charset="0"/>
              </a:rPr>
              <a:t>When a system doesn</a:t>
            </a:r>
            <a:r>
              <a:rPr lang="en-US" altLang="ja-JP" sz="2000" noProof="0" dirty="0">
                <a:latin typeface="+mn-lt"/>
                <a:ea typeface="ＭＳ Ｐゴシック" charset="0"/>
              </a:rPr>
              <a:t>’</a:t>
            </a:r>
            <a:r>
              <a:rPr lang="en-US" sz="2000" noProof="0" dirty="0">
                <a:latin typeface="+mn-lt"/>
                <a:ea typeface="ＭＳ Ｐゴシック" charset="0"/>
              </a:rPr>
              <a:t>t do what the user wants it to do</a:t>
            </a:r>
          </a:p>
          <a:p>
            <a:pPr lvl="1" eaLnBrk="1" hangingPunct="1">
              <a:lnSpc>
                <a:spcPct val="90000"/>
              </a:lnSpc>
              <a:spcBef>
                <a:spcPts val="900"/>
              </a:spcBef>
              <a:buFont typeface="Wingdings" pitchFamily="2" charset="2"/>
              <a:buChar char="§"/>
            </a:pPr>
            <a:r>
              <a:rPr lang="en-US" sz="2000" noProof="0" dirty="0">
                <a:latin typeface="+mn-lt"/>
                <a:ea typeface="ＭＳ Ｐゴシック" charset="0"/>
              </a:rPr>
              <a:t>When a user</a:t>
            </a:r>
            <a:r>
              <a:rPr lang="en-US" altLang="ja-JP" sz="2000" noProof="0" dirty="0">
                <a:latin typeface="+mn-lt"/>
                <a:ea typeface="ＭＳ Ｐゴシック" charset="0"/>
              </a:rPr>
              <a:t>’</a:t>
            </a:r>
            <a:r>
              <a:rPr lang="en-US" sz="2000" noProof="0" dirty="0">
                <a:latin typeface="+mn-lt"/>
                <a:ea typeface="ＭＳ Ｐゴシック" charset="0"/>
              </a:rPr>
              <a:t>s expectations are not met</a:t>
            </a:r>
          </a:p>
          <a:p>
            <a:pPr lvl="1" eaLnBrk="1" hangingPunct="1">
              <a:lnSpc>
                <a:spcPct val="90000"/>
              </a:lnSpc>
              <a:spcBef>
                <a:spcPts val="900"/>
              </a:spcBef>
              <a:buFont typeface="Wingdings" pitchFamily="2" charset="2"/>
              <a:buChar char="§"/>
            </a:pPr>
            <a:r>
              <a:rPr lang="en-US" sz="2000" noProof="0" dirty="0">
                <a:latin typeface="+mn-lt"/>
                <a:ea typeface="ＭＳ Ｐゴシック" charset="0"/>
              </a:rPr>
              <a:t>When a system does not provide sufficient information to enable the user to know what to do </a:t>
            </a:r>
          </a:p>
          <a:p>
            <a:pPr lvl="1" eaLnBrk="1" hangingPunct="1">
              <a:lnSpc>
                <a:spcPct val="90000"/>
              </a:lnSpc>
              <a:spcBef>
                <a:spcPts val="900"/>
              </a:spcBef>
              <a:buFont typeface="Wingdings" pitchFamily="2" charset="2"/>
              <a:buChar char="§"/>
            </a:pPr>
            <a:r>
              <a:rPr lang="en-US" sz="2000" noProof="0" dirty="0">
                <a:latin typeface="+mn-lt"/>
                <a:ea typeface="ＭＳ Ｐゴシック" charset="0"/>
              </a:rPr>
              <a:t>When error messages pop up that are vague, obtuse, or condemning</a:t>
            </a:r>
          </a:p>
          <a:p>
            <a:pPr lvl="1" eaLnBrk="1" hangingPunct="1">
              <a:lnSpc>
                <a:spcPct val="90000"/>
              </a:lnSpc>
              <a:spcBef>
                <a:spcPts val="900"/>
              </a:spcBef>
              <a:buFont typeface="Wingdings" pitchFamily="2" charset="2"/>
              <a:buChar char="§"/>
            </a:pPr>
            <a:r>
              <a:rPr lang="en-US" sz="2000" noProof="0" dirty="0">
                <a:latin typeface="+mn-lt"/>
                <a:ea typeface="ＭＳ Ｐゴシック" charset="0"/>
              </a:rPr>
              <a:t>When the appearance of an interface is garish, noisy, gimmicky, or patronizing</a:t>
            </a:r>
          </a:p>
          <a:p>
            <a:pPr lvl="1" eaLnBrk="1" hangingPunct="1">
              <a:lnSpc>
                <a:spcPct val="90000"/>
              </a:lnSpc>
              <a:spcBef>
                <a:spcPts val="900"/>
              </a:spcBef>
              <a:buFont typeface="Wingdings" pitchFamily="2" charset="2"/>
              <a:buChar char="§"/>
            </a:pPr>
            <a:r>
              <a:rPr lang="en-US" sz="2000" noProof="0" dirty="0">
                <a:latin typeface="+mn-lt"/>
                <a:ea typeface="ＭＳ Ｐゴシック" charset="0"/>
              </a:rPr>
              <a:t>When a system requires users to carry out too many steps to perform a task, only to discover that a mistake was made earlier and that they need to start all over again</a:t>
            </a:r>
          </a:p>
          <a:p>
            <a:pPr lvl="1" eaLnBrk="1" hangingPunct="1">
              <a:lnSpc>
                <a:spcPct val="90000"/>
              </a:lnSpc>
              <a:buFontTx/>
              <a:buNone/>
            </a:pPr>
            <a:endParaRPr lang="en-US" sz="1600" noProof="0" dirty="0">
              <a:latin typeface="Liberation Sans"/>
              <a:ea typeface="ＭＳ Ｐゴシック" charset="0"/>
            </a:endParaRPr>
          </a:p>
        </p:txBody>
      </p:sp>
      <p:sp>
        <p:nvSpPr>
          <p:cNvPr id="4" name="Footer Placeholder 3">
            <a:extLst>
              <a:ext uri="{FF2B5EF4-FFF2-40B4-BE49-F238E27FC236}">
                <a16:creationId xmlns:a16="http://schemas.microsoft.com/office/drawing/2014/main" id="{EC20BE55-C261-5942-8120-E59ECC8FA484}"/>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011C2775-561D-B745-A4CB-00B50EBAC28A}"/>
              </a:ext>
            </a:extLst>
          </p:cNvPr>
          <p:cNvSpPr>
            <a:spLocks noGrp="1"/>
          </p:cNvSpPr>
          <p:nvPr>
            <p:ph type="sldNum" sz="quarter" idx="12"/>
          </p:nvPr>
        </p:nvSpPr>
        <p:spPr/>
        <p:txBody>
          <a:bodyPr/>
          <a:lstStyle/>
          <a:p>
            <a:fld id="{A7EA2D8D-44E5-43C4-BBA1-AE3E32EF0894}" type="slidenum">
              <a:rPr lang="en-GB" smtClean="0"/>
              <a:t>21</a:t>
            </a:fld>
            <a:endParaRPr lang="en-GB" dirty="0"/>
          </a:p>
        </p:txBody>
      </p:sp>
    </p:spTree>
    <p:extLst>
      <p:ext uri="{BB962C8B-B14F-4D97-AF65-F5344CB8AC3E}">
        <p14:creationId xmlns:p14="http://schemas.microsoft.com/office/powerpoint/2010/main" val="1503787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idx="4294967295"/>
          </p:nvPr>
        </p:nvSpPr>
        <p:spPr>
          <a:xfrm>
            <a:off x="685800" y="228600"/>
            <a:ext cx="7772400" cy="1143000"/>
          </a:xfrm>
        </p:spPr>
        <p:txBody>
          <a:bodyPr/>
          <a:lstStyle/>
          <a:p>
            <a:pPr eaLnBrk="1" hangingPunct="1"/>
            <a:r>
              <a:rPr lang="en-US" noProof="0" dirty="0">
                <a:latin typeface="+mn-lt"/>
              </a:rPr>
              <a:t>Error messages</a:t>
            </a:r>
          </a:p>
        </p:txBody>
      </p:sp>
      <p:sp>
        <p:nvSpPr>
          <p:cNvPr id="46085" name="Rectangle 3"/>
          <p:cNvSpPr>
            <a:spLocks noGrp="1" noChangeArrowheads="1"/>
          </p:cNvSpPr>
          <p:nvPr>
            <p:ph type="body" idx="4294967295"/>
          </p:nvPr>
        </p:nvSpPr>
        <p:spPr>
          <a:xfrm>
            <a:off x="381000" y="1447800"/>
            <a:ext cx="8382000" cy="4789512"/>
          </a:xfrm>
        </p:spPr>
        <p:txBody>
          <a:bodyPr>
            <a:normAutofit fontScale="92500" lnSpcReduction="10000"/>
          </a:bodyPr>
          <a:lstStyle/>
          <a:p>
            <a:pPr algn="ctr" eaLnBrk="1" hangingPunct="1">
              <a:lnSpc>
                <a:spcPct val="90000"/>
              </a:lnSpc>
              <a:buFontTx/>
              <a:buNone/>
            </a:pPr>
            <a:r>
              <a:rPr lang="en-US" altLang="ja-JP" sz="2400" i="1" noProof="0" dirty="0">
                <a:latin typeface="+mn-lt"/>
              </a:rPr>
              <a:t>“</a:t>
            </a:r>
            <a:r>
              <a:rPr lang="en-US" sz="2400" i="1" noProof="0" dirty="0">
                <a:latin typeface="+mn-lt"/>
              </a:rPr>
              <a:t>The application Word Wonder has unexpectedly quit due to a type 2 error.</a:t>
            </a:r>
            <a:r>
              <a:rPr lang="en-US" altLang="ja-JP" sz="2400" i="1" noProof="0" dirty="0">
                <a:latin typeface="+mn-lt"/>
              </a:rPr>
              <a:t>”</a:t>
            </a:r>
            <a:endParaRPr lang="en-US" sz="2400" i="1" noProof="0" dirty="0">
              <a:latin typeface="+mn-lt"/>
            </a:endParaRPr>
          </a:p>
          <a:p>
            <a:pPr algn="ctr" eaLnBrk="1" hangingPunct="1">
              <a:lnSpc>
                <a:spcPct val="90000"/>
              </a:lnSpc>
              <a:spcBef>
                <a:spcPts val="1200"/>
              </a:spcBef>
              <a:buFontTx/>
              <a:buNone/>
            </a:pPr>
            <a:r>
              <a:rPr lang="en-US" sz="2800" noProof="0" dirty="0">
                <a:latin typeface="+mn-lt"/>
              </a:rPr>
              <a:t>Why not instead?</a:t>
            </a:r>
          </a:p>
          <a:p>
            <a:pPr algn="ctr" eaLnBrk="1" hangingPunct="1">
              <a:lnSpc>
                <a:spcPct val="90000"/>
              </a:lnSpc>
              <a:spcBef>
                <a:spcPts val="1200"/>
              </a:spcBef>
              <a:buFontTx/>
              <a:buNone/>
            </a:pPr>
            <a:r>
              <a:rPr lang="en-US" altLang="ja-JP" sz="2400" i="1" noProof="0" dirty="0">
                <a:latin typeface="+mn-lt"/>
              </a:rPr>
              <a:t>“</a:t>
            </a:r>
            <a:r>
              <a:rPr lang="en-US" altLang="ja-JP" sz="2400" i="1" dirty="0">
                <a:latin typeface="+mn-lt"/>
              </a:rPr>
              <a:t>T</a:t>
            </a:r>
            <a:r>
              <a:rPr lang="en-US" sz="2400" i="1" noProof="0" dirty="0">
                <a:latin typeface="+mn-lt"/>
              </a:rPr>
              <a:t>he application has expectedly quit due to poor coding in the operating system</a:t>
            </a:r>
            <a:r>
              <a:rPr lang="en-US" altLang="ja-JP" sz="2400" i="1" noProof="0" dirty="0">
                <a:latin typeface="+mn-lt"/>
              </a:rPr>
              <a:t>”</a:t>
            </a:r>
            <a:endParaRPr lang="en-US" sz="2400" i="1" noProof="0" dirty="0">
              <a:latin typeface="+mn-lt"/>
            </a:endParaRPr>
          </a:p>
          <a:p>
            <a:pPr marL="0" indent="0" eaLnBrk="1" hangingPunct="1">
              <a:lnSpc>
                <a:spcPct val="90000"/>
              </a:lnSpc>
              <a:spcBef>
                <a:spcPts val="1200"/>
              </a:spcBef>
              <a:buNone/>
            </a:pPr>
            <a:r>
              <a:rPr lang="en-US" sz="2800" noProof="0" dirty="0">
                <a:latin typeface="+mn-lt"/>
              </a:rPr>
              <a:t>Shneiderman</a:t>
            </a:r>
            <a:r>
              <a:rPr lang="en-US" altLang="ja-JP" sz="2800" noProof="0" dirty="0">
                <a:latin typeface="+mn-lt"/>
              </a:rPr>
              <a:t>’</a:t>
            </a:r>
            <a:r>
              <a:rPr lang="en-US" sz="2800" noProof="0" dirty="0">
                <a:latin typeface="+mn-lt"/>
              </a:rPr>
              <a:t>s classic guidelines for error messages include:</a:t>
            </a:r>
          </a:p>
          <a:p>
            <a:pPr lvl="1">
              <a:lnSpc>
                <a:spcPct val="90000"/>
              </a:lnSpc>
              <a:spcBef>
                <a:spcPts val="1200"/>
              </a:spcBef>
              <a:buFont typeface="Arial" panose="020B0604020202020204" pitchFamily="34" charset="0"/>
              <a:buChar char="•"/>
            </a:pPr>
            <a:r>
              <a:rPr lang="en-US" sz="2400" dirty="0">
                <a:latin typeface="+mn-lt"/>
                <a:ea typeface="ＭＳ Ｐゴシック" charset="0"/>
              </a:rPr>
              <a:t>A</a:t>
            </a:r>
            <a:r>
              <a:rPr lang="en-US" sz="2400" noProof="0" dirty="0">
                <a:latin typeface="+mn-lt"/>
                <a:ea typeface="ＭＳ Ｐゴシック" charset="0"/>
              </a:rPr>
              <a:t>void using terms like FATAL, INVALID, or BAD</a:t>
            </a:r>
          </a:p>
          <a:p>
            <a:pPr lvl="1">
              <a:lnSpc>
                <a:spcPct val="90000"/>
              </a:lnSpc>
              <a:spcBef>
                <a:spcPts val="1200"/>
              </a:spcBef>
              <a:buFont typeface="Arial" panose="020B0604020202020204" pitchFamily="34" charset="0"/>
              <a:buChar char="•"/>
            </a:pPr>
            <a:r>
              <a:rPr lang="en-US" sz="2400" noProof="0" dirty="0">
                <a:latin typeface="+mn-lt"/>
                <a:ea typeface="ＭＳ Ｐゴシック" charset="0"/>
              </a:rPr>
              <a:t>Audio warnings </a:t>
            </a:r>
          </a:p>
          <a:p>
            <a:pPr lvl="1">
              <a:lnSpc>
                <a:spcPct val="90000"/>
              </a:lnSpc>
              <a:spcBef>
                <a:spcPts val="1200"/>
              </a:spcBef>
              <a:buFont typeface="Arial" panose="020B0604020202020204" pitchFamily="34" charset="0"/>
              <a:buChar char="•"/>
            </a:pPr>
            <a:r>
              <a:rPr lang="en-US" sz="2400" noProof="0" dirty="0">
                <a:latin typeface="+mn-lt"/>
                <a:ea typeface="ＭＳ Ｐゴシック" charset="0"/>
              </a:rPr>
              <a:t>Avoid UPPERCASE and long code numbers</a:t>
            </a:r>
          </a:p>
          <a:p>
            <a:pPr lvl="1">
              <a:lnSpc>
                <a:spcPct val="90000"/>
              </a:lnSpc>
              <a:spcBef>
                <a:spcPts val="1200"/>
              </a:spcBef>
              <a:buFont typeface="Arial" panose="020B0604020202020204" pitchFamily="34" charset="0"/>
              <a:buChar char="•"/>
            </a:pPr>
            <a:r>
              <a:rPr lang="en-US" sz="2400" noProof="0" dirty="0">
                <a:latin typeface="+mn-lt"/>
                <a:ea typeface="ＭＳ Ｐゴシック" charset="0"/>
              </a:rPr>
              <a:t>Messages should be precise rather than vague</a:t>
            </a:r>
          </a:p>
          <a:p>
            <a:pPr lvl="1">
              <a:lnSpc>
                <a:spcPct val="90000"/>
              </a:lnSpc>
              <a:spcBef>
                <a:spcPts val="1200"/>
              </a:spcBef>
              <a:buFont typeface="Arial" panose="020B0604020202020204" pitchFamily="34" charset="0"/>
              <a:buChar char="•"/>
            </a:pPr>
            <a:r>
              <a:rPr lang="en-US" sz="2400" noProof="0" dirty="0">
                <a:latin typeface="+mn-lt"/>
                <a:ea typeface="ＭＳ Ｐゴシック" charset="0"/>
              </a:rPr>
              <a:t>Provide context-sensitive help</a:t>
            </a:r>
          </a:p>
          <a:p>
            <a:pPr eaLnBrk="1" hangingPunct="1">
              <a:lnSpc>
                <a:spcPct val="90000"/>
              </a:lnSpc>
              <a:buFontTx/>
              <a:buNone/>
            </a:pPr>
            <a:endParaRPr lang="en-US" sz="1800" noProof="0" dirty="0">
              <a:latin typeface="Liberation Sans"/>
            </a:endParaRPr>
          </a:p>
        </p:txBody>
      </p:sp>
      <p:sp>
        <p:nvSpPr>
          <p:cNvPr id="4" name="Footer Placeholder 3">
            <a:extLst>
              <a:ext uri="{FF2B5EF4-FFF2-40B4-BE49-F238E27FC236}">
                <a16:creationId xmlns:a16="http://schemas.microsoft.com/office/drawing/2014/main" id="{A74A6849-EA3A-A94A-ADCB-CC263B5AB6F2}"/>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44125D30-D639-724C-9053-065BDD10DE37}"/>
              </a:ext>
            </a:extLst>
          </p:cNvPr>
          <p:cNvSpPr>
            <a:spLocks noGrp="1"/>
          </p:cNvSpPr>
          <p:nvPr>
            <p:ph type="sldNum" sz="quarter" idx="12"/>
          </p:nvPr>
        </p:nvSpPr>
        <p:spPr/>
        <p:txBody>
          <a:bodyPr/>
          <a:lstStyle/>
          <a:p>
            <a:fld id="{A7EA2D8D-44E5-43C4-BBA1-AE3E32EF0894}" type="slidenum">
              <a:rPr lang="en-GB" smtClean="0"/>
              <a:t>22</a:t>
            </a:fld>
            <a:endParaRPr lang="en-GB" dirty="0"/>
          </a:p>
        </p:txBody>
      </p:sp>
    </p:spTree>
    <p:extLst>
      <p:ext uri="{BB962C8B-B14F-4D97-AF65-F5344CB8AC3E}">
        <p14:creationId xmlns:p14="http://schemas.microsoft.com/office/powerpoint/2010/main" val="4066702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idx="4294967295"/>
          </p:nvPr>
        </p:nvSpPr>
        <p:spPr/>
        <p:txBody>
          <a:bodyPr>
            <a:normAutofit fontScale="90000"/>
          </a:bodyPr>
          <a:lstStyle/>
          <a:p>
            <a:pPr eaLnBrk="1" hangingPunct="1"/>
            <a:r>
              <a:rPr lang="en-US" noProof="0" dirty="0">
                <a:latin typeface="+mj-lt"/>
              </a:rPr>
              <a:t>A friendly cute image instead of the impersonal 404 error message</a:t>
            </a:r>
          </a:p>
        </p:txBody>
      </p:sp>
      <p:pic>
        <p:nvPicPr>
          <p:cNvPr id="4" name="Picture 3" descr="Photo depicts two mongooses with an alternative 404 error message displayed in the background."/>
          <p:cNvPicPr>
            <a:picLocks noChangeAspect="1"/>
          </p:cNvPicPr>
          <p:nvPr/>
        </p:nvPicPr>
        <p:blipFill>
          <a:blip r:embed="rId3"/>
          <a:stretch>
            <a:fillRect/>
          </a:stretch>
        </p:blipFill>
        <p:spPr>
          <a:xfrm>
            <a:off x="1841500" y="1896395"/>
            <a:ext cx="5754836" cy="3997635"/>
          </a:xfrm>
          <a:prstGeom prst="rect">
            <a:avLst/>
          </a:prstGeom>
        </p:spPr>
      </p:pic>
      <p:sp>
        <p:nvSpPr>
          <p:cNvPr id="5" name="Footer Placeholder 4">
            <a:extLst>
              <a:ext uri="{FF2B5EF4-FFF2-40B4-BE49-F238E27FC236}">
                <a16:creationId xmlns:a16="http://schemas.microsoft.com/office/drawing/2014/main" id="{21776C1B-FA9C-2A45-9F41-23D96FBB230A}"/>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C0B2D985-DB07-B64D-B1B7-57DCA8E67F25}"/>
              </a:ext>
            </a:extLst>
          </p:cNvPr>
          <p:cNvSpPr>
            <a:spLocks noGrp="1"/>
          </p:cNvSpPr>
          <p:nvPr>
            <p:ph type="sldNum" sz="quarter" idx="12"/>
          </p:nvPr>
        </p:nvSpPr>
        <p:spPr/>
        <p:txBody>
          <a:bodyPr/>
          <a:lstStyle/>
          <a:p>
            <a:fld id="{A7EA2D8D-44E5-43C4-BBA1-AE3E32EF0894}" type="slidenum">
              <a:rPr lang="en-GB" smtClean="0"/>
              <a:t>23</a:t>
            </a:fld>
            <a:endParaRPr lang="en-GB" dirty="0"/>
          </a:p>
        </p:txBody>
      </p:sp>
    </p:spTree>
    <p:extLst>
      <p:ext uri="{BB962C8B-B14F-4D97-AF65-F5344CB8AC3E}">
        <p14:creationId xmlns:p14="http://schemas.microsoft.com/office/powerpoint/2010/main" val="60881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idx="4294967295"/>
          </p:nvPr>
        </p:nvSpPr>
        <p:spPr>
          <a:xfrm>
            <a:off x="1404764" y="318269"/>
            <a:ext cx="6334472" cy="1143000"/>
          </a:xfrm>
        </p:spPr>
        <p:txBody>
          <a:bodyPr>
            <a:normAutofit fontScale="90000"/>
          </a:bodyPr>
          <a:lstStyle/>
          <a:p>
            <a:pPr eaLnBrk="1" hangingPunct="1"/>
            <a:r>
              <a:rPr lang="en-US" sz="3600" noProof="0" dirty="0">
                <a:latin typeface="+mj-lt"/>
              </a:rPr>
              <a:t>Dilemma: Should computers say they</a:t>
            </a:r>
            <a:r>
              <a:rPr lang="en-US" altLang="ja-JP" sz="3600" noProof="0" dirty="0">
                <a:latin typeface="+mj-lt"/>
              </a:rPr>
              <a:t>’</a:t>
            </a:r>
            <a:r>
              <a:rPr lang="en-US" sz="3600" noProof="0" dirty="0">
                <a:latin typeface="+mj-lt"/>
              </a:rPr>
              <a:t>re sorry?</a:t>
            </a:r>
          </a:p>
        </p:txBody>
      </p:sp>
      <p:sp>
        <p:nvSpPr>
          <p:cNvPr id="52229" name="Rectangle 3"/>
          <p:cNvSpPr>
            <a:spLocks noGrp="1" noChangeArrowheads="1"/>
          </p:cNvSpPr>
          <p:nvPr>
            <p:ph type="body" idx="4294967295"/>
          </p:nvPr>
        </p:nvSpPr>
        <p:spPr>
          <a:xfrm>
            <a:off x="323528" y="1700808"/>
            <a:ext cx="8515672" cy="4608512"/>
          </a:xfrm>
        </p:spPr>
        <p:txBody>
          <a:bodyPr>
            <a:noAutofit/>
          </a:bodyPr>
          <a:lstStyle/>
          <a:p>
            <a:pPr eaLnBrk="1" hangingPunct="1">
              <a:lnSpc>
                <a:spcPct val="90000"/>
              </a:lnSpc>
            </a:pPr>
            <a:r>
              <a:rPr lang="en-US" sz="2800" noProof="0" dirty="0">
                <a:latin typeface="+mn-lt"/>
              </a:rPr>
              <a:t>Reeves and Naas (1996) argue that computers should be made to apologize</a:t>
            </a:r>
          </a:p>
          <a:p>
            <a:pPr eaLnBrk="1" hangingPunct="1">
              <a:lnSpc>
                <a:spcPct val="90000"/>
              </a:lnSpc>
            </a:pPr>
            <a:r>
              <a:rPr lang="en-US" sz="2800" noProof="0" dirty="0">
                <a:latin typeface="+mn-lt"/>
              </a:rPr>
              <a:t>Should emulate human etiquette</a:t>
            </a:r>
          </a:p>
          <a:p>
            <a:pPr>
              <a:lnSpc>
                <a:spcPct val="90000"/>
              </a:lnSpc>
            </a:pPr>
            <a:r>
              <a:rPr lang="en-US" sz="2800" noProof="0" dirty="0">
                <a:latin typeface="+mn-lt"/>
              </a:rPr>
              <a:t>Would users be as forgiving of computers saying they’re sorry as people are of each other when saying</a:t>
            </a:r>
            <a:r>
              <a:rPr lang="en-US" sz="2800" dirty="0">
                <a:latin typeface="+mn-lt"/>
              </a:rPr>
              <a:t> they’re sorry</a:t>
            </a:r>
            <a:r>
              <a:rPr lang="en-US" sz="2800" noProof="0" dirty="0">
                <a:latin typeface="+mn-lt"/>
              </a:rPr>
              <a:t>?</a:t>
            </a:r>
          </a:p>
          <a:p>
            <a:pPr eaLnBrk="1" hangingPunct="1">
              <a:lnSpc>
                <a:spcPct val="90000"/>
              </a:lnSpc>
            </a:pPr>
            <a:r>
              <a:rPr lang="en-US" sz="2800" noProof="0" dirty="0">
                <a:latin typeface="+mn-lt"/>
              </a:rPr>
              <a:t>How sincere would they think the computer was being? For example, after a system crash:</a:t>
            </a:r>
          </a:p>
          <a:p>
            <a:pPr lvl="1" eaLnBrk="1" hangingPunct="1">
              <a:lnSpc>
                <a:spcPct val="90000"/>
              </a:lnSpc>
              <a:buFont typeface="Wingdings" pitchFamily="2" charset="2"/>
              <a:buChar char="§"/>
            </a:pPr>
            <a:r>
              <a:rPr lang="en-US" altLang="ja-JP" sz="2400" noProof="0" dirty="0">
                <a:latin typeface="+mn-lt"/>
                <a:ea typeface="ＭＳ Ｐゴシック" charset="0"/>
              </a:rPr>
              <a:t>“</a:t>
            </a:r>
            <a:r>
              <a:rPr lang="en-US" sz="2400" noProof="0" dirty="0">
                <a:latin typeface="+mn-lt"/>
                <a:ea typeface="ＭＳ Ｐゴシック" charset="0"/>
              </a:rPr>
              <a:t>I</a:t>
            </a:r>
            <a:r>
              <a:rPr lang="en-US" altLang="ja-JP" sz="2400" noProof="0" dirty="0">
                <a:latin typeface="+mn-lt"/>
                <a:ea typeface="ＭＳ Ｐゴシック" charset="0"/>
              </a:rPr>
              <a:t>’</a:t>
            </a:r>
            <a:r>
              <a:rPr lang="en-US" sz="2400" noProof="0" dirty="0">
                <a:latin typeface="+mn-lt"/>
                <a:ea typeface="ＭＳ Ｐゴシック" charset="0"/>
              </a:rPr>
              <a:t>m really sorry I crashed. I</a:t>
            </a:r>
            <a:r>
              <a:rPr lang="en-US" altLang="ja-JP" sz="2400" noProof="0" dirty="0">
                <a:latin typeface="+mn-lt"/>
                <a:ea typeface="ＭＳ Ｐゴシック" charset="0"/>
              </a:rPr>
              <a:t>’</a:t>
            </a:r>
            <a:r>
              <a:rPr lang="en-US" sz="2400" noProof="0" dirty="0">
                <a:latin typeface="+mn-lt"/>
                <a:ea typeface="ＭＳ Ｐゴシック" charset="0"/>
              </a:rPr>
              <a:t>ll try not to do it again</a:t>
            </a:r>
            <a:r>
              <a:rPr lang="en-US" altLang="ja-JP" sz="2400" noProof="0" dirty="0">
                <a:latin typeface="+mn-lt"/>
                <a:ea typeface="ＭＳ Ｐゴシック" charset="0"/>
              </a:rPr>
              <a:t>”</a:t>
            </a:r>
            <a:endParaRPr lang="en-US" sz="2400" noProof="0" dirty="0">
              <a:latin typeface="+mn-lt"/>
              <a:ea typeface="ＭＳ Ｐゴシック" charset="0"/>
            </a:endParaRPr>
          </a:p>
          <a:p>
            <a:pPr eaLnBrk="1" hangingPunct="1">
              <a:lnSpc>
                <a:spcPct val="90000"/>
              </a:lnSpc>
            </a:pPr>
            <a:r>
              <a:rPr lang="en-US" sz="2800" noProof="0" dirty="0">
                <a:latin typeface="+mn-lt"/>
              </a:rPr>
              <a:t>How else should computers communicate with users?</a:t>
            </a:r>
          </a:p>
        </p:txBody>
      </p:sp>
      <p:sp>
        <p:nvSpPr>
          <p:cNvPr id="4" name="Footer Placeholder 3">
            <a:extLst>
              <a:ext uri="{FF2B5EF4-FFF2-40B4-BE49-F238E27FC236}">
                <a16:creationId xmlns:a16="http://schemas.microsoft.com/office/drawing/2014/main" id="{DD74D792-19C0-1C41-BB37-F4474111FB7C}"/>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2E8AAE4D-35D4-364C-83CF-9B0AA4B46E4F}"/>
              </a:ext>
            </a:extLst>
          </p:cNvPr>
          <p:cNvSpPr>
            <a:spLocks noGrp="1"/>
          </p:cNvSpPr>
          <p:nvPr>
            <p:ph type="sldNum" sz="quarter" idx="12"/>
          </p:nvPr>
        </p:nvSpPr>
        <p:spPr/>
        <p:txBody>
          <a:bodyPr/>
          <a:lstStyle/>
          <a:p>
            <a:fld id="{A7EA2D8D-44E5-43C4-BBA1-AE3E32EF0894}" type="slidenum">
              <a:rPr lang="en-GB" smtClean="0"/>
              <a:t>24</a:t>
            </a:fld>
            <a:endParaRPr lang="en-GB" dirty="0"/>
          </a:p>
        </p:txBody>
      </p:sp>
    </p:spTree>
    <p:extLst>
      <p:ext uri="{BB962C8B-B14F-4D97-AF65-F5344CB8AC3E}">
        <p14:creationId xmlns:p14="http://schemas.microsoft.com/office/powerpoint/2010/main" val="3596376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noProof="0" dirty="0">
                <a:latin typeface="+mj-lt"/>
              </a:rPr>
              <a:t>Dilemma: Should voice assistants teach kids good manners?</a:t>
            </a:r>
          </a:p>
        </p:txBody>
      </p:sp>
      <p:sp>
        <p:nvSpPr>
          <p:cNvPr id="5" name="Content Placeholder 4"/>
          <p:cNvSpPr>
            <a:spLocks noGrp="1"/>
          </p:cNvSpPr>
          <p:nvPr>
            <p:ph idx="1"/>
          </p:nvPr>
        </p:nvSpPr>
        <p:spPr/>
        <p:txBody>
          <a:bodyPr>
            <a:normAutofit fontScale="70000" lnSpcReduction="20000"/>
          </a:bodyPr>
          <a:lstStyle/>
          <a:p>
            <a:r>
              <a:rPr lang="en-US" sz="3600" noProof="0" dirty="0">
                <a:latin typeface="+mn-lt"/>
              </a:rPr>
              <a:t>Many children talk to Alexa as if she was their friend</a:t>
            </a:r>
          </a:p>
          <a:p>
            <a:pPr>
              <a:spcBef>
                <a:spcPts val="800"/>
              </a:spcBef>
            </a:pPr>
            <a:r>
              <a:rPr lang="en-US" sz="3600" noProof="0" dirty="0">
                <a:latin typeface="+mn-lt"/>
              </a:rPr>
              <a:t>They also learn that it is not necessary to say please and thank you to her when asking questions</a:t>
            </a:r>
          </a:p>
          <a:p>
            <a:pPr>
              <a:spcBef>
                <a:spcPts val="800"/>
              </a:spcBef>
            </a:pPr>
            <a:r>
              <a:rPr lang="en-US" sz="3600" noProof="0" dirty="0">
                <a:latin typeface="+mn-lt"/>
              </a:rPr>
              <a:t>Is this lack of using etiquette a problem?</a:t>
            </a:r>
          </a:p>
          <a:p>
            <a:pPr>
              <a:spcBef>
                <a:spcPts val="800"/>
              </a:spcBef>
            </a:pPr>
            <a:r>
              <a:rPr lang="en-US" sz="3600" noProof="0" dirty="0">
                <a:latin typeface="+mn-lt"/>
              </a:rPr>
              <a:t>Would it transfer over to real life situations?</a:t>
            </a:r>
          </a:p>
          <a:p>
            <a:pPr lvl="1">
              <a:spcBef>
                <a:spcPts val="800"/>
              </a:spcBef>
              <a:buFont typeface="Wingdings" pitchFamily="2" charset="2"/>
              <a:buChar char="§"/>
            </a:pPr>
            <a:r>
              <a:rPr lang="en-US" sz="3100" noProof="0" dirty="0">
                <a:latin typeface="+mn-lt"/>
              </a:rPr>
              <a:t>For example, demanding “Auntie, get me my drink.”</a:t>
            </a:r>
          </a:p>
          <a:p>
            <a:pPr>
              <a:spcBef>
                <a:spcPts val="800"/>
              </a:spcBef>
            </a:pPr>
            <a:r>
              <a:rPr lang="en-US" sz="3600" noProof="0" dirty="0">
                <a:latin typeface="+mn-lt"/>
              </a:rPr>
              <a:t>Parents should still teach their kids good manners</a:t>
            </a:r>
          </a:p>
          <a:p>
            <a:pPr>
              <a:spcBef>
                <a:spcPts val="800"/>
              </a:spcBef>
            </a:pPr>
            <a:r>
              <a:rPr lang="en-US" sz="3600" noProof="0" dirty="0">
                <a:latin typeface="+mn-lt"/>
              </a:rPr>
              <a:t>Alexa can be configured to be polite as well</a:t>
            </a:r>
          </a:p>
          <a:p>
            <a:pPr>
              <a:spcBef>
                <a:spcPts val="800"/>
              </a:spcBef>
            </a:pPr>
            <a:r>
              <a:rPr lang="en-US" sz="3600" noProof="0" dirty="0">
                <a:latin typeface="+mn-lt"/>
              </a:rPr>
              <a:t>How much parental control should voice assistants be given?</a:t>
            </a:r>
          </a:p>
          <a:p>
            <a:pPr>
              <a:spcBef>
                <a:spcPts val="800"/>
              </a:spcBef>
            </a:pPr>
            <a:r>
              <a:rPr lang="en-US" sz="3600" noProof="0" dirty="0">
                <a:latin typeface="+mn-lt"/>
              </a:rPr>
              <a:t>Would children find it weird or creepy that their Alexa (who is their friend) nags them to clean their teeth?</a:t>
            </a:r>
          </a:p>
          <a:p>
            <a:endParaRPr lang="en-US" noProof="0" dirty="0">
              <a:latin typeface="+mn-lt"/>
            </a:endParaRPr>
          </a:p>
          <a:p>
            <a:endParaRPr lang="en-US" noProof="0" dirty="0"/>
          </a:p>
          <a:p>
            <a:endParaRPr lang="en-US" noProof="0" dirty="0"/>
          </a:p>
        </p:txBody>
      </p:sp>
      <p:sp>
        <p:nvSpPr>
          <p:cNvPr id="6" name="Footer Placeholder 5">
            <a:extLst>
              <a:ext uri="{FF2B5EF4-FFF2-40B4-BE49-F238E27FC236}">
                <a16:creationId xmlns:a16="http://schemas.microsoft.com/office/drawing/2014/main" id="{25D7E46B-B3E4-EA4C-87F0-F07AF490198F}"/>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6320D9C7-7391-C64C-A495-F45D4E2890CE}"/>
              </a:ext>
            </a:extLst>
          </p:cNvPr>
          <p:cNvSpPr>
            <a:spLocks noGrp="1"/>
          </p:cNvSpPr>
          <p:nvPr>
            <p:ph type="sldNum" sz="quarter" idx="12"/>
          </p:nvPr>
        </p:nvSpPr>
        <p:spPr/>
        <p:txBody>
          <a:bodyPr/>
          <a:lstStyle/>
          <a:p>
            <a:fld id="{A7EA2D8D-44E5-43C4-BBA1-AE3E32EF0894}" type="slidenum">
              <a:rPr lang="en-GB" smtClean="0"/>
              <a:t>25</a:t>
            </a:fld>
            <a:endParaRPr lang="en-GB" dirty="0"/>
          </a:p>
        </p:txBody>
      </p:sp>
    </p:spTree>
    <p:extLst>
      <p:ext uri="{BB962C8B-B14F-4D97-AF65-F5344CB8AC3E}">
        <p14:creationId xmlns:p14="http://schemas.microsoft.com/office/powerpoint/2010/main" val="1555575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0700" y="260648"/>
            <a:ext cx="5562600" cy="1143000"/>
          </a:xfrm>
        </p:spPr>
        <p:txBody>
          <a:bodyPr>
            <a:normAutofit fontScale="90000"/>
          </a:bodyPr>
          <a:lstStyle/>
          <a:p>
            <a:r>
              <a:rPr lang="en-US" noProof="0" dirty="0">
                <a:latin typeface="+mj-lt"/>
              </a:rPr>
              <a:t>Affective Computing and Emotional AI</a:t>
            </a:r>
          </a:p>
        </p:txBody>
      </p:sp>
      <p:sp>
        <p:nvSpPr>
          <p:cNvPr id="6" name="Content Placeholder 5"/>
          <p:cNvSpPr>
            <a:spLocks noGrp="1"/>
          </p:cNvSpPr>
          <p:nvPr>
            <p:ph idx="1"/>
          </p:nvPr>
        </p:nvSpPr>
        <p:spPr/>
        <p:txBody>
          <a:bodyPr>
            <a:normAutofit fontScale="70000" lnSpcReduction="20000"/>
          </a:bodyPr>
          <a:lstStyle/>
          <a:p>
            <a:pPr>
              <a:spcBef>
                <a:spcPts val="600"/>
              </a:spcBef>
            </a:pPr>
            <a:r>
              <a:rPr lang="en-US" i="1" noProof="0" dirty="0">
                <a:latin typeface="+mn-lt"/>
              </a:rPr>
              <a:t>Affective computing is </a:t>
            </a:r>
            <a:r>
              <a:rPr lang="en-US" noProof="0" dirty="0">
                <a:latin typeface="+mn-lt"/>
              </a:rPr>
              <a:t>concerned with how to use computers to recognize and express emotions as humans do (Picard, 1998)</a:t>
            </a:r>
          </a:p>
          <a:p>
            <a:pPr>
              <a:spcBef>
                <a:spcPts val="600"/>
              </a:spcBef>
            </a:pPr>
            <a:r>
              <a:rPr lang="en-US" noProof="0" dirty="0">
                <a:latin typeface="+mn-lt"/>
              </a:rPr>
              <a:t>It involves designing ways for people to communicate their emotional state</a:t>
            </a:r>
          </a:p>
          <a:p>
            <a:pPr>
              <a:spcBef>
                <a:spcPts val="600"/>
              </a:spcBef>
            </a:pPr>
            <a:r>
              <a:rPr lang="en-US" noProof="0" dirty="0">
                <a:latin typeface="+mn-lt"/>
              </a:rPr>
              <a:t>It uses sensing technologies to measure GSR, facial expressions, gestures, and body movement</a:t>
            </a:r>
          </a:p>
          <a:p>
            <a:pPr>
              <a:spcBef>
                <a:spcPts val="600"/>
              </a:spcBef>
            </a:pPr>
            <a:r>
              <a:rPr lang="en-US" noProof="0" dirty="0">
                <a:latin typeface="+mn-lt"/>
              </a:rPr>
              <a:t>Explores how affect influences personal health</a:t>
            </a:r>
            <a:endParaRPr lang="en-US" sz="1200" noProof="0" dirty="0">
              <a:latin typeface="+mn-lt"/>
            </a:endParaRPr>
          </a:p>
          <a:p>
            <a:pPr>
              <a:spcBef>
                <a:spcPts val="600"/>
              </a:spcBef>
            </a:pPr>
            <a:r>
              <a:rPr lang="en-US" i="1" noProof="0" dirty="0">
                <a:latin typeface="+mn-lt"/>
              </a:rPr>
              <a:t>Emotional AI </a:t>
            </a:r>
            <a:r>
              <a:rPr lang="en-US" noProof="0" dirty="0">
                <a:latin typeface="+mn-lt"/>
              </a:rPr>
              <a:t>aims to automate the measurement of feelings and behavior using AI to infer them from facial expressions and voice</a:t>
            </a:r>
          </a:p>
          <a:p>
            <a:pPr>
              <a:spcBef>
                <a:spcPts val="600"/>
              </a:spcBef>
            </a:pPr>
            <a:r>
              <a:rPr lang="en-US" noProof="0" dirty="0">
                <a:latin typeface="+mn-lt"/>
              </a:rPr>
              <a:t>The goal is to predict user’s emotions and aspects of their behavior </a:t>
            </a:r>
          </a:p>
          <a:p>
            <a:pPr lvl="1">
              <a:spcBef>
                <a:spcPts val="600"/>
              </a:spcBef>
              <a:buFont typeface="Wingdings" pitchFamily="2" charset="2"/>
              <a:buChar char="§"/>
            </a:pPr>
            <a:r>
              <a:rPr lang="en-US" noProof="0" dirty="0">
                <a:latin typeface="+mn-lt"/>
              </a:rPr>
              <a:t>For example, what is someone most likely to buy online when feeling sad, bored, or happy</a:t>
            </a:r>
          </a:p>
        </p:txBody>
      </p:sp>
      <p:sp>
        <p:nvSpPr>
          <p:cNvPr id="2" name="Footer Placeholder 1">
            <a:extLst>
              <a:ext uri="{FF2B5EF4-FFF2-40B4-BE49-F238E27FC236}">
                <a16:creationId xmlns:a16="http://schemas.microsoft.com/office/drawing/2014/main" id="{94477711-62B1-BE4E-A564-C593D3B15C7A}"/>
              </a:ext>
            </a:extLst>
          </p:cNvPr>
          <p:cNvSpPr>
            <a:spLocks noGrp="1"/>
          </p:cNvSpPr>
          <p:nvPr>
            <p:ph type="ftr" sz="quarter" idx="11"/>
          </p:nvPr>
        </p:nvSpPr>
        <p:spPr/>
        <p:txBody>
          <a:bodyPr/>
          <a:lstStyle/>
          <a:p>
            <a:r>
              <a:rPr lang="en-GB" dirty="0"/>
              <a:t>www.id-book.com</a:t>
            </a:r>
          </a:p>
        </p:txBody>
      </p:sp>
      <p:sp>
        <p:nvSpPr>
          <p:cNvPr id="3" name="Slide Number Placeholder 2">
            <a:extLst>
              <a:ext uri="{FF2B5EF4-FFF2-40B4-BE49-F238E27FC236}">
                <a16:creationId xmlns:a16="http://schemas.microsoft.com/office/drawing/2014/main" id="{396980D8-C5A7-B94B-8D01-80A05021818F}"/>
              </a:ext>
            </a:extLst>
          </p:cNvPr>
          <p:cNvSpPr>
            <a:spLocks noGrp="1"/>
          </p:cNvSpPr>
          <p:nvPr>
            <p:ph type="sldNum" sz="quarter" idx="12"/>
          </p:nvPr>
        </p:nvSpPr>
        <p:spPr/>
        <p:txBody>
          <a:bodyPr/>
          <a:lstStyle/>
          <a:p>
            <a:fld id="{A7EA2D8D-44E5-43C4-BBA1-AE3E32EF0894}" type="slidenum">
              <a:rPr lang="en-GB" smtClean="0"/>
              <a:t>26</a:t>
            </a:fld>
            <a:endParaRPr lang="en-GB" dirty="0"/>
          </a:p>
        </p:txBody>
      </p:sp>
    </p:spTree>
    <p:extLst>
      <p:ext uri="{BB962C8B-B14F-4D97-AF65-F5344CB8AC3E}">
        <p14:creationId xmlns:p14="http://schemas.microsoft.com/office/powerpoint/2010/main" val="1483300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latin typeface="+mj-lt"/>
              </a:rPr>
              <a:t>Techniques used</a:t>
            </a:r>
          </a:p>
        </p:txBody>
      </p:sp>
      <p:sp>
        <p:nvSpPr>
          <p:cNvPr id="3" name="Content Placeholder 2"/>
          <p:cNvSpPr>
            <a:spLocks noGrp="1"/>
          </p:cNvSpPr>
          <p:nvPr>
            <p:ph idx="1"/>
          </p:nvPr>
        </p:nvSpPr>
        <p:spPr/>
        <p:txBody>
          <a:bodyPr>
            <a:normAutofit lnSpcReduction="10000"/>
          </a:bodyPr>
          <a:lstStyle/>
          <a:p>
            <a:r>
              <a:rPr lang="en-US" noProof="0" dirty="0">
                <a:latin typeface="+mn-lt"/>
              </a:rPr>
              <a:t>Cameras for measuring facial expressions</a:t>
            </a:r>
          </a:p>
          <a:p>
            <a:pPr>
              <a:spcBef>
                <a:spcPts val="2400"/>
              </a:spcBef>
            </a:pPr>
            <a:r>
              <a:rPr lang="en-US" noProof="0" dirty="0">
                <a:latin typeface="+mn-lt"/>
              </a:rPr>
              <a:t>Biosensors placed on fingers or palms to measure GSR</a:t>
            </a:r>
            <a:endParaRPr lang="en-US" sz="1100" noProof="0" dirty="0">
              <a:latin typeface="+mn-lt"/>
            </a:endParaRPr>
          </a:p>
          <a:p>
            <a:pPr>
              <a:spcBef>
                <a:spcPts val="2400"/>
              </a:spcBef>
            </a:pPr>
            <a:r>
              <a:rPr lang="en-US" noProof="0" dirty="0">
                <a:latin typeface="+mn-lt"/>
              </a:rPr>
              <a:t>Affective expression in speech (for example, intonation, pitch, and loudness)</a:t>
            </a:r>
          </a:p>
          <a:p>
            <a:pPr>
              <a:spcBef>
                <a:spcPts val="2400"/>
              </a:spcBef>
            </a:pPr>
            <a:r>
              <a:rPr lang="en-US" noProof="0" dirty="0">
                <a:latin typeface="+mn-lt"/>
              </a:rPr>
              <a:t>Body movement and gestures using accelerometers and motion capture systems</a:t>
            </a:r>
          </a:p>
          <a:p>
            <a:endParaRPr lang="en-US" sz="1100" noProof="0" dirty="0">
              <a:latin typeface="+mn-lt"/>
            </a:endParaRPr>
          </a:p>
        </p:txBody>
      </p:sp>
      <p:sp>
        <p:nvSpPr>
          <p:cNvPr id="4" name="Footer Placeholder 3">
            <a:extLst>
              <a:ext uri="{FF2B5EF4-FFF2-40B4-BE49-F238E27FC236}">
                <a16:creationId xmlns:a16="http://schemas.microsoft.com/office/drawing/2014/main" id="{6B93948E-3130-0649-B70A-1CCE597B81E3}"/>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C26E1FD1-D8D0-EF4D-9AC3-72E8AA6778DE}"/>
              </a:ext>
            </a:extLst>
          </p:cNvPr>
          <p:cNvSpPr>
            <a:spLocks noGrp="1"/>
          </p:cNvSpPr>
          <p:nvPr>
            <p:ph type="sldNum" sz="quarter" idx="12"/>
          </p:nvPr>
        </p:nvSpPr>
        <p:spPr/>
        <p:txBody>
          <a:bodyPr/>
          <a:lstStyle/>
          <a:p>
            <a:fld id="{A7EA2D8D-44E5-43C4-BBA1-AE3E32EF0894}" type="slidenum">
              <a:rPr lang="en-GB" smtClean="0"/>
              <a:t>27</a:t>
            </a:fld>
            <a:endParaRPr lang="en-GB" dirty="0"/>
          </a:p>
        </p:txBody>
      </p:sp>
    </p:spTree>
    <p:extLst>
      <p:ext uri="{BB962C8B-B14F-4D97-AF65-F5344CB8AC3E}">
        <p14:creationId xmlns:p14="http://schemas.microsoft.com/office/powerpoint/2010/main" val="4123648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latin typeface="+mj-lt"/>
              </a:rPr>
              <a:t>Classification of emotions</a:t>
            </a:r>
          </a:p>
        </p:txBody>
      </p:sp>
      <p:sp>
        <p:nvSpPr>
          <p:cNvPr id="3" name="Content Placeholder 2"/>
          <p:cNvSpPr>
            <a:spLocks noGrp="1"/>
          </p:cNvSpPr>
          <p:nvPr>
            <p:ph idx="1"/>
          </p:nvPr>
        </p:nvSpPr>
        <p:spPr/>
        <p:txBody>
          <a:bodyPr>
            <a:normAutofit lnSpcReduction="10000"/>
          </a:bodyPr>
          <a:lstStyle/>
          <a:p>
            <a:r>
              <a:rPr lang="en-US" noProof="0" dirty="0">
                <a:latin typeface="+mn-lt"/>
              </a:rPr>
              <a:t>Six core expressions typically measured:</a:t>
            </a:r>
          </a:p>
          <a:p>
            <a:pPr lvl="1">
              <a:spcBef>
                <a:spcPts val="2400"/>
              </a:spcBef>
              <a:buFont typeface="Wingdings" pitchFamily="2" charset="2"/>
              <a:buChar char="§"/>
            </a:pPr>
            <a:r>
              <a:rPr lang="en-US" noProof="0" dirty="0">
                <a:latin typeface="+mn-lt"/>
              </a:rPr>
              <a:t>Sadness, disgust, fear, anger, contempt, and  joy</a:t>
            </a:r>
          </a:p>
          <a:p>
            <a:pPr>
              <a:spcBef>
                <a:spcPts val="2400"/>
              </a:spcBef>
            </a:pPr>
            <a:r>
              <a:rPr lang="en-US" noProof="0" dirty="0">
                <a:latin typeface="+mn-lt"/>
              </a:rPr>
              <a:t>Type of facial expression chosen by AI through detecting presence of absence of:</a:t>
            </a:r>
          </a:p>
          <a:p>
            <a:pPr lvl="1">
              <a:spcBef>
                <a:spcPts val="2400"/>
              </a:spcBef>
              <a:buFont typeface="Wingdings" pitchFamily="2" charset="2"/>
              <a:buChar char="§"/>
            </a:pPr>
            <a:r>
              <a:rPr lang="en-US" noProof="0" dirty="0">
                <a:latin typeface="+mn-lt"/>
              </a:rPr>
              <a:t>Smiling, eye widening, brow raising, brow furrowing, raising a cheek, mouth opening, upper-lip raising, and wrinkling of the nose</a:t>
            </a:r>
          </a:p>
          <a:p>
            <a:endParaRPr lang="en-US" noProof="0" dirty="0">
              <a:latin typeface="+mn-lt"/>
            </a:endParaRPr>
          </a:p>
          <a:p>
            <a:endParaRPr lang="en-US" noProof="0" dirty="0"/>
          </a:p>
        </p:txBody>
      </p:sp>
      <p:sp>
        <p:nvSpPr>
          <p:cNvPr id="4" name="Footer Placeholder 3">
            <a:extLst>
              <a:ext uri="{FF2B5EF4-FFF2-40B4-BE49-F238E27FC236}">
                <a16:creationId xmlns:a16="http://schemas.microsoft.com/office/drawing/2014/main" id="{D8074478-C44E-1941-AB77-129A0A664DCC}"/>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8F6595E7-2D30-4E4E-85DE-546E597BDC86}"/>
              </a:ext>
            </a:extLst>
          </p:cNvPr>
          <p:cNvSpPr>
            <a:spLocks noGrp="1"/>
          </p:cNvSpPr>
          <p:nvPr>
            <p:ph type="sldNum" sz="quarter" idx="12"/>
          </p:nvPr>
        </p:nvSpPr>
        <p:spPr/>
        <p:txBody>
          <a:bodyPr/>
          <a:lstStyle/>
          <a:p>
            <a:fld id="{A7EA2D8D-44E5-43C4-BBA1-AE3E32EF0894}" type="slidenum">
              <a:rPr lang="en-GB" smtClean="0"/>
              <a:t>28</a:t>
            </a:fld>
            <a:endParaRPr lang="en-GB" dirty="0"/>
          </a:p>
        </p:txBody>
      </p:sp>
    </p:spTree>
    <p:extLst>
      <p:ext uri="{BB962C8B-B14F-4D97-AF65-F5344CB8AC3E}">
        <p14:creationId xmlns:p14="http://schemas.microsoft.com/office/powerpoint/2010/main" val="3082055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latin typeface="+mj-lt"/>
              </a:rPr>
              <a:t>Facial coding using Affdex software</a:t>
            </a:r>
          </a:p>
        </p:txBody>
      </p:sp>
      <p:pic>
        <p:nvPicPr>
          <p:cNvPr id="6" name="Content Placeholder 5" descr="Photo shows a boy with headphones depicting facial coding using Affdex software"/>
          <p:cNvPicPr>
            <a:picLocks noGrp="1" noChangeAspect="1"/>
          </p:cNvPicPr>
          <p:nvPr>
            <p:ph idx="1"/>
          </p:nvPr>
        </p:nvPicPr>
        <p:blipFill>
          <a:blip r:embed="rId2"/>
          <a:stretch>
            <a:fillRect/>
          </a:stretch>
        </p:blipFill>
        <p:spPr>
          <a:xfrm>
            <a:off x="2339752" y="1772816"/>
            <a:ext cx="4346638" cy="4588118"/>
          </a:xfrm>
          <a:prstGeom prst="rect">
            <a:avLst/>
          </a:prstGeom>
        </p:spPr>
      </p:pic>
      <p:sp>
        <p:nvSpPr>
          <p:cNvPr id="3" name="Footer Placeholder 2">
            <a:extLst>
              <a:ext uri="{FF2B5EF4-FFF2-40B4-BE49-F238E27FC236}">
                <a16:creationId xmlns:a16="http://schemas.microsoft.com/office/drawing/2014/main" id="{C0494A36-7684-C941-A6F2-3790199E21A7}"/>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D3056633-A0CD-E24C-9707-2793219F3A83}"/>
              </a:ext>
            </a:extLst>
          </p:cNvPr>
          <p:cNvSpPr>
            <a:spLocks noGrp="1"/>
          </p:cNvSpPr>
          <p:nvPr>
            <p:ph type="sldNum" sz="quarter" idx="12"/>
          </p:nvPr>
        </p:nvSpPr>
        <p:spPr/>
        <p:txBody>
          <a:bodyPr/>
          <a:lstStyle/>
          <a:p>
            <a:fld id="{A7EA2D8D-44E5-43C4-BBA1-AE3E32EF0894}" type="slidenum">
              <a:rPr lang="en-GB" smtClean="0"/>
              <a:t>29</a:t>
            </a:fld>
            <a:endParaRPr lang="en-GB" dirty="0"/>
          </a:p>
        </p:txBody>
      </p:sp>
    </p:spTree>
    <p:extLst>
      <p:ext uri="{BB962C8B-B14F-4D97-AF65-F5344CB8AC3E}">
        <p14:creationId xmlns:p14="http://schemas.microsoft.com/office/powerpoint/2010/main" val="291907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a:xfrm>
            <a:off x="683568" y="476672"/>
            <a:ext cx="7772400" cy="1143000"/>
          </a:xfrm>
        </p:spPr>
        <p:txBody>
          <a:bodyPr>
            <a:normAutofit fontScale="90000"/>
          </a:bodyPr>
          <a:lstStyle/>
          <a:p>
            <a:pPr eaLnBrk="1" hangingPunct="1"/>
            <a:r>
              <a:rPr lang="en-US" noProof="0" dirty="0">
                <a:latin typeface="+mj-lt"/>
              </a:rPr>
              <a:t>Emotions and the user experience</a:t>
            </a:r>
          </a:p>
        </p:txBody>
      </p:sp>
      <p:sp>
        <p:nvSpPr>
          <p:cNvPr id="17413" name="Rectangle 3"/>
          <p:cNvSpPr>
            <a:spLocks noGrp="1" noChangeArrowheads="1"/>
          </p:cNvSpPr>
          <p:nvPr>
            <p:ph type="body" idx="4294967295"/>
          </p:nvPr>
        </p:nvSpPr>
        <p:spPr>
          <a:xfrm>
            <a:off x="395536" y="1916832"/>
            <a:ext cx="8229600" cy="4525962"/>
          </a:xfrm>
        </p:spPr>
        <p:txBody>
          <a:bodyPr>
            <a:normAutofit fontScale="92500" lnSpcReduction="10000"/>
          </a:bodyPr>
          <a:lstStyle/>
          <a:p>
            <a:pPr eaLnBrk="1" hangingPunct="1">
              <a:spcBef>
                <a:spcPts val="1200"/>
              </a:spcBef>
            </a:pPr>
            <a:r>
              <a:rPr lang="en-US" sz="2800" noProof="0" dirty="0">
                <a:latin typeface="+mj-lt"/>
              </a:rPr>
              <a:t>HCI has traditionally been about designing efficient and effective systems</a:t>
            </a:r>
            <a:endParaRPr lang="en-US" sz="1400" noProof="0" dirty="0">
              <a:latin typeface="+mj-lt"/>
            </a:endParaRPr>
          </a:p>
          <a:p>
            <a:pPr eaLnBrk="1" hangingPunct="1">
              <a:spcBef>
                <a:spcPts val="1200"/>
              </a:spcBef>
            </a:pPr>
            <a:r>
              <a:rPr lang="en-US" sz="2800" noProof="0" dirty="0">
                <a:latin typeface="+mj-lt"/>
              </a:rPr>
              <a:t>Now more about how to design interactive systems that make people respond in certain ways</a:t>
            </a:r>
            <a:endParaRPr lang="en-US" sz="900" noProof="0" dirty="0">
              <a:latin typeface="+mj-lt"/>
            </a:endParaRPr>
          </a:p>
          <a:p>
            <a:pPr lvl="1" eaLnBrk="1" hangingPunct="1">
              <a:spcBef>
                <a:spcPts val="1200"/>
              </a:spcBef>
              <a:buFont typeface="Wingdings" pitchFamily="2" charset="2"/>
              <a:buChar char="§"/>
            </a:pPr>
            <a:r>
              <a:rPr lang="en-US" sz="2400" noProof="0" dirty="0">
                <a:latin typeface="+mj-lt"/>
                <a:ea typeface="ＭＳ Ｐゴシック" charset="0"/>
              </a:rPr>
              <a:t>For example, to be happy, to be trusting, to learn, or to be motivated</a:t>
            </a:r>
          </a:p>
          <a:p>
            <a:pPr eaLnBrk="1" hangingPunct="1">
              <a:spcBef>
                <a:spcPts val="1200"/>
              </a:spcBef>
            </a:pPr>
            <a:r>
              <a:rPr lang="en-US" sz="2800" noProof="0" dirty="0">
                <a:latin typeface="+mj-lt"/>
              </a:rPr>
              <a:t>Emotional interaction is concerned with how we feel and react when interacting with technologies </a:t>
            </a:r>
          </a:p>
          <a:p>
            <a:pPr eaLnBrk="1" hangingPunct="1">
              <a:spcBef>
                <a:spcPts val="1200"/>
              </a:spcBef>
            </a:pPr>
            <a:r>
              <a:rPr lang="en-US" sz="2800" noProof="0" dirty="0">
                <a:latin typeface="+mj-lt"/>
              </a:rPr>
              <a:t>Affective computing is improving with better recognition software and machine learning algorithms</a:t>
            </a:r>
          </a:p>
        </p:txBody>
      </p:sp>
      <p:sp>
        <p:nvSpPr>
          <p:cNvPr id="4" name="Footer Placeholder 3">
            <a:extLst>
              <a:ext uri="{FF2B5EF4-FFF2-40B4-BE49-F238E27FC236}">
                <a16:creationId xmlns:a16="http://schemas.microsoft.com/office/drawing/2014/main" id="{7EB91DDC-2406-0245-BAA1-6E37467AC499}"/>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C33BD55A-3492-7A40-8F3F-C40A5FBCC294}"/>
              </a:ext>
            </a:extLst>
          </p:cNvPr>
          <p:cNvSpPr>
            <a:spLocks noGrp="1"/>
          </p:cNvSpPr>
          <p:nvPr>
            <p:ph type="sldNum" sz="quarter" idx="12"/>
          </p:nvPr>
        </p:nvSpPr>
        <p:spPr/>
        <p:txBody>
          <a:bodyPr/>
          <a:lstStyle/>
          <a:p>
            <a:fld id="{A7EA2D8D-44E5-43C4-BBA1-AE3E32EF0894}" type="slidenum">
              <a:rPr lang="en-GB" smtClean="0"/>
              <a:t>3</a:t>
            </a:fld>
            <a:endParaRPr lang="en-GB" dirty="0"/>
          </a:p>
        </p:txBody>
      </p:sp>
    </p:spTree>
    <p:extLst>
      <p:ext uri="{BB962C8B-B14F-4D97-AF65-F5344CB8AC3E}">
        <p14:creationId xmlns:p14="http://schemas.microsoft.com/office/powerpoint/2010/main" val="3311292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latin typeface="+mj-lt"/>
              </a:rPr>
              <a:t>How is this emotional data used?</a:t>
            </a:r>
          </a:p>
        </p:txBody>
      </p:sp>
      <p:sp>
        <p:nvSpPr>
          <p:cNvPr id="3" name="Content Placeholder 2"/>
          <p:cNvSpPr>
            <a:spLocks noGrp="1"/>
          </p:cNvSpPr>
          <p:nvPr>
            <p:ph idx="1"/>
          </p:nvPr>
        </p:nvSpPr>
        <p:spPr/>
        <p:txBody>
          <a:bodyPr>
            <a:normAutofit fontScale="85000" lnSpcReduction="20000"/>
          </a:bodyPr>
          <a:lstStyle/>
          <a:p>
            <a:r>
              <a:rPr lang="en-US" sz="3300" noProof="0" dirty="0">
                <a:latin typeface="+mn-lt"/>
              </a:rPr>
              <a:t>If user screws up their face when an ad pops up</a:t>
            </a:r>
          </a:p>
          <a:p>
            <a:pPr marL="0" indent="0">
              <a:buNone/>
            </a:pPr>
            <a:r>
              <a:rPr lang="en-US" noProof="0" dirty="0">
                <a:latin typeface="+mn-lt"/>
              </a:rPr>
              <a:t>	</a:t>
            </a:r>
            <a:r>
              <a:rPr lang="en-US" sz="2800" noProof="0" dirty="0">
                <a:latin typeface="+mn-lt"/>
              </a:rPr>
              <a:t>Feel disgust</a:t>
            </a:r>
            <a:endParaRPr lang="en-US" noProof="0" dirty="0">
              <a:latin typeface="+mn-lt"/>
            </a:endParaRPr>
          </a:p>
          <a:p>
            <a:endParaRPr lang="en-US" sz="600" noProof="0" dirty="0">
              <a:latin typeface="+mn-lt"/>
            </a:endParaRPr>
          </a:p>
          <a:p>
            <a:pPr>
              <a:spcBef>
                <a:spcPts val="600"/>
              </a:spcBef>
            </a:pPr>
            <a:r>
              <a:rPr lang="en-US" sz="3300" noProof="0" dirty="0">
                <a:latin typeface="+mn-lt"/>
              </a:rPr>
              <a:t>If user starts smiling</a:t>
            </a:r>
          </a:p>
          <a:p>
            <a:pPr marL="0" indent="0">
              <a:buNone/>
            </a:pPr>
            <a:r>
              <a:rPr lang="en-US" noProof="0" dirty="0">
                <a:latin typeface="+mn-lt"/>
              </a:rPr>
              <a:t>	</a:t>
            </a:r>
            <a:r>
              <a:rPr lang="en-US" sz="2800" noProof="0" dirty="0">
                <a:latin typeface="+mn-lt"/>
              </a:rPr>
              <a:t>They are feeling happy</a:t>
            </a:r>
            <a:r>
              <a:rPr lang="en-US" noProof="0" dirty="0">
                <a:latin typeface="+mn-lt"/>
              </a:rPr>
              <a:t> </a:t>
            </a:r>
          </a:p>
          <a:p>
            <a:endParaRPr lang="en-US" sz="600" noProof="0" dirty="0">
              <a:latin typeface="+mn-lt"/>
            </a:endParaRPr>
          </a:p>
          <a:p>
            <a:pPr>
              <a:spcBef>
                <a:spcPts val="600"/>
              </a:spcBef>
            </a:pPr>
            <a:r>
              <a:rPr lang="en-US" sz="3300" noProof="0" dirty="0">
                <a:latin typeface="+mn-lt"/>
              </a:rPr>
              <a:t>Website can adapt its ad, movie storyline, or content to match user’s emotional state</a:t>
            </a:r>
          </a:p>
          <a:p>
            <a:pPr>
              <a:spcBef>
                <a:spcPts val="600"/>
              </a:spcBef>
            </a:pPr>
            <a:r>
              <a:rPr lang="en-US" sz="3300" noProof="0" dirty="0">
                <a:latin typeface="+mn-lt"/>
              </a:rPr>
              <a:t>If system used in a car, it might detect an angry driver and suggest they take a deep breath</a:t>
            </a:r>
          </a:p>
          <a:p>
            <a:pPr>
              <a:spcBef>
                <a:spcPts val="600"/>
              </a:spcBef>
            </a:pPr>
            <a:r>
              <a:rPr lang="en-US" sz="3300" noProof="0" dirty="0">
                <a:latin typeface="+mn-lt"/>
              </a:rPr>
              <a:t>Eye-tracking, finger pulse, speech, and words/phrases also analyzed when tweeting or posting to Facebook</a:t>
            </a:r>
            <a:r>
              <a:rPr lang="en-US" noProof="0" dirty="0">
                <a:latin typeface="+mn-lt"/>
              </a:rPr>
              <a:t> </a:t>
            </a:r>
          </a:p>
        </p:txBody>
      </p:sp>
      <p:sp>
        <p:nvSpPr>
          <p:cNvPr id="4" name="Footer Placeholder 3">
            <a:extLst>
              <a:ext uri="{FF2B5EF4-FFF2-40B4-BE49-F238E27FC236}">
                <a16:creationId xmlns:a16="http://schemas.microsoft.com/office/drawing/2014/main" id="{266CD078-F6B4-F041-9543-5F7097D64193}"/>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A8406D63-4819-8F48-A8F8-ED15735DCE3C}"/>
              </a:ext>
            </a:extLst>
          </p:cNvPr>
          <p:cNvSpPr>
            <a:spLocks noGrp="1"/>
          </p:cNvSpPr>
          <p:nvPr>
            <p:ph type="sldNum" sz="quarter" idx="12"/>
          </p:nvPr>
        </p:nvSpPr>
        <p:spPr/>
        <p:txBody>
          <a:bodyPr/>
          <a:lstStyle/>
          <a:p>
            <a:fld id="{A7EA2D8D-44E5-43C4-BBA1-AE3E32EF0894}" type="slidenum">
              <a:rPr lang="en-GB" smtClean="0"/>
              <a:t>30</a:t>
            </a:fld>
            <a:endParaRPr lang="en-GB" dirty="0"/>
          </a:p>
        </p:txBody>
      </p:sp>
      <p:sp>
        <p:nvSpPr>
          <p:cNvPr id="6" name="Right Arrow 5">
            <a:extLst>
              <a:ext uri="{FF2B5EF4-FFF2-40B4-BE49-F238E27FC236}">
                <a16:creationId xmlns:a16="http://schemas.microsoft.com/office/drawing/2014/main" id="{FF380AB5-5AEF-3441-88DE-7E97B0655BEC}"/>
              </a:ext>
            </a:extLst>
          </p:cNvPr>
          <p:cNvSpPr/>
          <p:nvPr/>
        </p:nvSpPr>
        <p:spPr>
          <a:xfrm>
            <a:off x="899592" y="2060848"/>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a:extLst>
              <a:ext uri="{FF2B5EF4-FFF2-40B4-BE49-F238E27FC236}">
                <a16:creationId xmlns:a16="http://schemas.microsoft.com/office/drawing/2014/main" id="{A597A247-8965-9040-A052-DF9EC48EFFE0}"/>
              </a:ext>
            </a:extLst>
          </p:cNvPr>
          <p:cNvSpPr/>
          <p:nvPr/>
        </p:nvSpPr>
        <p:spPr>
          <a:xfrm>
            <a:off x="899592" y="2996952"/>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4000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latin typeface="+mj-lt"/>
              </a:rPr>
              <a:t>Indirect emotion detection</a:t>
            </a:r>
          </a:p>
        </p:txBody>
      </p:sp>
      <p:sp>
        <p:nvSpPr>
          <p:cNvPr id="3" name="Content Placeholder 2"/>
          <p:cNvSpPr>
            <a:spLocks noGrp="1"/>
          </p:cNvSpPr>
          <p:nvPr>
            <p:ph idx="1"/>
          </p:nvPr>
        </p:nvSpPr>
        <p:spPr>
          <a:xfrm>
            <a:off x="457200" y="1340768"/>
            <a:ext cx="8229600" cy="4785395"/>
          </a:xfrm>
        </p:spPr>
        <p:txBody>
          <a:bodyPr>
            <a:normAutofit/>
          </a:bodyPr>
          <a:lstStyle/>
          <a:p>
            <a:r>
              <a:rPr lang="en-US" noProof="0" dirty="0">
                <a:latin typeface="+mn-lt"/>
              </a:rPr>
              <a:t>Also used more to infer or predict someone’s behavior</a:t>
            </a:r>
          </a:p>
          <a:p>
            <a:pPr lvl="1">
              <a:spcBef>
                <a:spcPts val="2400"/>
              </a:spcBef>
              <a:buFont typeface="Wingdings" pitchFamily="2" charset="2"/>
              <a:buChar char="§"/>
            </a:pPr>
            <a:r>
              <a:rPr lang="en-US" noProof="0" dirty="0">
                <a:latin typeface="+mn-lt"/>
              </a:rPr>
              <a:t>For instance, determining a person’s suitability for a job or how they will vote in an election</a:t>
            </a:r>
          </a:p>
          <a:p>
            <a:pPr>
              <a:spcBef>
                <a:spcPts val="2400"/>
              </a:spcBef>
            </a:pPr>
            <a:r>
              <a:rPr lang="en-US" noProof="0" dirty="0">
                <a:latin typeface="+mn-lt"/>
              </a:rPr>
              <a:t>Do you think it is ethical that technology can read your emotions from your facial expressions or from your tweets?</a:t>
            </a:r>
          </a:p>
          <a:p>
            <a:endParaRPr lang="en-US" noProof="0" dirty="0"/>
          </a:p>
        </p:txBody>
      </p:sp>
      <p:sp>
        <p:nvSpPr>
          <p:cNvPr id="4" name="Footer Placeholder 3">
            <a:extLst>
              <a:ext uri="{FF2B5EF4-FFF2-40B4-BE49-F238E27FC236}">
                <a16:creationId xmlns:a16="http://schemas.microsoft.com/office/drawing/2014/main" id="{DC1BE6AF-39CD-214C-9111-FB481691B90F}"/>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94E881FA-9865-F243-A92D-AE8A2D33C460}"/>
              </a:ext>
            </a:extLst>
          </p:cNvPr>
          <p:cNvSpPr>
            <a:spLocks noGrp="1"/>
          </p:cNvSpPr>
          <p:nvPr>
            <p:ph type="sldNum" sz="quarter" idx="12"/>
          </p:nvPr>
        </p:nvSpPr>
        <p:spPr/>
        <p:txBody>
          <a:bodyPr/>
          <a:lstStyle/>
          <a:p>
            <a:fld id="{A7EA2D8D-44E5-43C4-BBA1-AE3E32EF0894}" type="slidenum">
              <a:rPr lang="en-GB" smtClean="0"/>
              <a:t>31</a:t>
            </a:fld>
            <a:endParaRPr lang="en-GB" dirty="0"/>
          </a:p>
        </p:txBody>
      </p:sp>
    </p:spTree>
    <p:extLst>
      <p:ext uri="{BB962C8B-B14F-4D97-AF65-F5344CB8AC3E}">
        <p14:creationId xmlns:p14="http://schemas.microsoft.com/office/powerpoint/2010/main" val="1083628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idx="4294967295"/>
          </p:nvPr>
        </p:nvSpPr>
        <p:spPr/>
        <p:txBody>
          <a:bodyPr>
            <a:normAutofit fontScale="90000"/>
          </a:bodyPr>
          <a:lstStyle/>
          <a:p>
            <a:pPr eaLnBrk="1" hangingPunct="1"/>
            <a:r>
              <a:rPr lang="en-US" noProof="0" dirty="0">
                <a:latin typeface="+mj-lt"/>
              </a:rPr>
              <a:t>Persuasive technologies and behavioral change</a:t>
            </a:r>
          </a:p>
        </p:txBody>
      </p:sp>
      <p:sp>
        <p:nvSpPr>
          <p:cNvPr id="54277" name="Rectangle 3"/>
          <p:cNvSpPr>
            <a:spLocks noGrp="1" noChangeArrowheads="1"/>
          </p:cNvSpPr>
          <p:nvPr>
            <p:ph type="body" idx="4294967295"/>
          </p:nvPr>
        </p:nvSpPr>
        <p:spPr/>
        <p:txBody>
          <a:bodyPr>
            <a:normAutofit lnSpcReduction="10000"/>
          </a:bodyPr>
          <a:lstStyle/>
          <a:p>
            <a:pPr eaLnBrk="1" hangingPunct="1"/>
            <a:r>
              <a:rPr lang="en-US" noProof="0" dirty="0">
                <a:latin typeface="+mn-lt"/>
              </a:rPr>
              <a:t>Interactive computing systems designed to change people</a:t>
            </a:r>
            <a:r>
              <a:rPr lang="en-US" altLang="ja-JP" noProof="0" dirty="0">
                <a:latin typeface="+mn-lt"/>
              </a:rPr>
              <a:t>’</a:t>
            </a:r>
            <a:r>
              <a:rPr lang="en-US" noProof="0" dirty="0">
                <a:latin typeface="+mn-lt"/>
              </a:rPr>
              <a:t>s attitudes and behaviors (Fogg, 2003)</a:t>
            </a:r>
            <a:endParaRPr lang="en-US" sz="1600" noProof="0" dirty="0">
              <a:latin typeface="+mn-lt"/>
            </a:endParaRPr>
          </a:p>
          <a:p>
            <a:pPr eaLnBrk="1" hangingPunct="1">
              <a:spcBef>
                <a:spcPts val="1200"/>
              </a:spcBef>
            </a:pPr>
            <a:r>
              <a:rPr lang="en-US" noProof="0" dirty="0">
                <a:latin typeface="+mn-lt"/>
              </a:rPr>
              <a:t>A diversity of techniques now used to change what they do or think</a:t>
            </a:r>
            <a:endParaRPr lang="en-US" sz="1200" noProof="0" dirty="0">
              <a:latin typeface="+mn-lt"/>
            </a:endParaRPr>
          </a:p>
          <a:p>
            <a:pPr lvl="1" eaLnBrk="1" hangingPunct="1">
              <a:spcBef>
                <a:spcPts val="900"/>
              </a:spcBef>
              <a:buFont typeface="Wingdings" pitchFamily="2" charset="2"/>
              <a:buChar char="§"/>
            </a:pPr>
            <a:r>
              <a:rPr lang="en-US" sz="2400" noProof="0" dirty="0">
                <a:latin typeface="+mn-lt"/>
                <a:ea typeface="ＭＳ Ｐゴシック" charset="0"/>
              </a:rPr>
              <a:t>Pop-up ads, warning messages, reminders, prompts, personalized messages, recommendations, or Amazon 1-click</a:t>
            </a:r>
          </a:p>
          <a:p>
            <a:pPr lvl="1" eaLnBrk="1" hangingPunct="1">
              <a:spcBef>
                <a:spcPts val="900"/>
              </a:spcBef>
              <a:buFont typeface="Wingdings" pitchFamily="2" charset="2"/>
              <a:buChar char="§"/>
            </a:pPr>
            <a:r>
              <a:rPr lang="en-US" sz="2400" noProof="0" dirty="0">
                <a:latin typeface="+mn-lt"/>
                <a:ea typeface="ＭＳ Ｐゴシック" charset="0"/>
              </a:rPr>
              <a:t>Commonly referred to as </a:t>
            </a:r>
            <a:r>
              <a:rPr lang="en-US" sz="2400" i="1" noProof="0" dirty="0">
                <a:latin typeface="+mn-lt"/>
                <a:ea typeface="ＭＳ Ｐゴシック" charset="0"/>
              </a:rPr>
              <a:t>nudging</a:t>
            </a:r>
            <a:r>
              <a:rPr lang="en-US" sz="2400" noProof="0" dirty="0">
                <a:latin typeface="+mn-lt"/>
                <a:ea typeface="ＭＳ Ｐゴシック" charset="0"/>
              </a:rPr>
              <a:t> </a:t>
            </a:r>
          </a:p>
          <a:p>
            <a:pPr eaLnBrk="1" hangingPunct="1">
              <a:buFontTx/>
              <a:buNone/>
            </a:pPr>
            <a:r>
              <a:rPr lang="en-US" sz="2800" noProof="0" dirty="0">
                <a:latin typeface="+mn-lt"/>
              </a:rPr>
              <a:t> </a:t>
            </a:r>
          </a:p>
        </p:txBody>
      </p:sp>
      <p:sp>
        <p:nvSpPr>
          <p:cNvPr id="4" name="Footer Placeholder 3">
            <a:extLst>
              <a:ext uri="{FF2B5EF4-FFF2-40B4-BE49-F238E27FC236}">
                <a16:creationId xmlns:a16="http://schemas.microsoft.com/office/drawing/2014/main" id="{61E7BCC3-A69D-2A40-AB24-92B04919775A}"/>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F94B8E9A-6660-964B-A9F2-A3EE6782826F}"/>
              </a:ext>
            </a:extLst>
          </p:cNvPr>
          <p:cNvSpPr>
            <a:spLocks noGrp="1"/>
          </p:cNvSpPr>
          <p:nvPr>
            <p:ph type="sldNum" sz="quarter" idx="12"/>
          </p:nvPr>
        </p:nvSpPr>
        <p:spPr/>
        <p:txBody>
          <a:bodyPr/>
          <a:lstStyle/>
          <a:p>
            <a:fld id="{A7EA2D8D-44E5-43C4-BBA1-AE3E32EF0894}" type="slidenum">
              <a:rPr lang="en-GB" smtClean="0"/>
              <a:t>32</a:t>
            </a:fld>
            <a:endParaRPr lang="en-GB" dirty="0"/>
          </a:p>
        </p:txBody>
      </p:sp>
    </p:spTree>
    <p:extLst>
      <p:ext uri="{BB962C8B-B14F-4D97-AF65-F5344CB8AC3E}">
        <p14:creationId xmlns:p14="http://schemas.microsoft.com/office/powerpoint/2010/main" val="1229144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p:cNvSpPr>
            <a:spLocks noGrp="1" noChangeArrowheads="1"/>
          </p:cNvSpPr>
          <p:nvPr>
            <p:ph type="title" idx="4294967295"/>
          </p:nvPr>
        </p:nvSpPr>
        <p:spPr/>
        <p:txBody>
          <a:bodyPr/>
          <a:lstStyle/>
          <a:p>
            <a:pPr eaLnBrk="1" hangingPunct="1"/>
            <a:r>
              <a:rPr lang="en-US" noProof="0" dirty="0">
                <a:latin typeface="+mj-lt"/>
              </a:rPr>
              <a:t>Nintendo</a:t>
            </a:r>
            <a:r>
              <a:rPr lang="en-US" altLang="ja-JP" noProof="0" dirty="0">
                <a:latin typeface="+mj-lt"/>
              </a:rPr>
              <a:t>’</a:t>
            </a:r>
            <a:r>
              <a:rPr lang="en-US" noProof="0" dirty="0">
                <a:latin typeface="+mj-lt"/>
              </a:rPr>
              <a:t>s Pocket Pikachu</a:t>
            </a:r>
          </a:p>
        </p:txBody>
      </p:sp>
      <p:sp>
        <p:nvSpPr>
          <p:cNvPr id="56326" name="Rectangle 3"/>
          <p:cNvSpPr>
            <a:spLocks noGrp="1" noChangeArrowheads="1"/>
          </p:cNvSpPr>
          <p:nvPr>
            <p:ph type="body" idx="4294967295"/>
          </p:nvPr>
        </p:nvSpPr>
        <p:spPr/>
        <p:txBody>
          <a:bodyPr/>
          <a:lstStyle/>
          <a:p>
            <a:pPr marL="0" indent="0" eaLnBrk="1" hangingPunct="1">
              <a:buNone/>
            </a:pPr>
            <a:r>
              <a:rPr lang="en-US" sz="2800" noProof="0" dirty="0">
                <a:latin typeface="+mn-lt"/>
              </a:rPr>
              <a:t>Developed to change bad habits and improve well being</a:t>
            </a:r>
          </a:p>
          <a:p>
            <a:pPr>
              <a:spcBef>
                <a:spcPts val="2400"/>
              </a:spcBef>
            </a:pPr>
            <a:r>
              <a:rPr lang="en-US" sz="2800" noProof="0" dirty="0">
                <a:latin typeface="+mn-lt"/>
                <a:ea typeface="ＭＳ Ｐゴシック" charset="0"/>
              </a:rPr>
              <a:t>Designed to motivate children to be more physically active on a regular basis</a:t>
            </a:r>
          </a:p>
          <a:p>
            <a:pPr>
              <a:spcBef>
                <a:spcPts val="2400"/>
              </a:spcBef>
            </a:pPr>
            <a:r>
              <a:rPr lang="en-US" sz="2800" noProof="0" dirty="0">
                <a:latin typeface="+mn-lt"/>
                <a:ea typeface="ＭＳ Ｐゴシック" charset="0"/>
              </a:rPr>
              <a:t>Owner of the digital pet that </a:t>
            </a:r>
            <a:r>
              <a:rPr lang="en-US" altLang="ja-JP" sz="2800" noProof="0" dirty="0">
                <a:latin typeface="+mn-lt"/>
                <a:ea typeface="ＭＳ Ｐゴシック" charset="0"/>
              </a:rPr>
              <a:t>‘</a:t>
            </a:r>
            <a:r>
              <a:rPr lang="en-US" sz="2800" noProof="0" dirty="0">
                <a:latin typeface="+mn-lt"/>
                <a:ea typeface="ＭＳ Ｐゴシック" charset="0"/>
              </a:rPr>
              <a:t>lives</a:t>
            </a:r>
            <a:r>
              <a:rPr lang="en-US" altLang="ja-JP" sz="2800" noProof="0" dirty="0">
                <a:latin typeface="+mn-lt"/>
                <a:ea typeface="ＭＳ Ｐゴシック" charset="0"/>
              </a:rPr>
              <a:t>’ </a:t>
            </a:r>
            <a:r>
              <a:rPr lang="en-US" sz="2800" noProof="0" dirty="0">
                <a:latin typeface="+mn-lt"/>
                <a:ea typeface="ＭＳ Ｐゴシック" charset="0"/>
              </a:rPr>
              <a:t>in the device is required to walk, run, or jump </a:t>
            </a:r>
          </a:p>
          <a:p>
            <a:pPr>
              <a:spcBef>
                <a:spcPts val="2400"/>
              </a:spcBef>
            </a:pPr>
            <a:r>
              <a:rPr lang="en-US" sz="2800" noProof="0" dirty="0">
                <a:latin typeface="+mn-lt"/>
                <a:ea typeface="ＭＳ Ｐゴシック" charset="0"/>
              </a:rPr>
              <a:t>If owner does not exercise, the virtual pet becomes angry and refuses to play anymore </a:t>
            </a:r>
          </a:p>
        </p:txBody>
      </p:sp>
      <p:sp>
        <p:nvSpPr>
          <p:cNvPr id="4" name="Footer Placeholder 3">
            <a:extLst>
              <a:ext uri="{FF2B5EF4-FFF2-40B4-BE49-F238E27FC236}">
                <a16:creationId xmlns:a16="http://schemas.microsoft.com/office/drawing/2014/main" id="{F26392A1-3085-394E-BABB-4FF2038D322A}"/>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CA3ADA77-4D27-9945-9E5A-83025C261F7E}"/>
              </a:ext>
            </a:extLst>
          </p:cNvPr>
          <p:cNvSpPr>
            <a:spLocks noGrp="1"/>
          </p:cNvSpPr>
          <p:nvPr>
            <p:ph type="sldNum" sz="quarter" idx="12"/>
          </p:nvPr>
        </p:nvSpPr>
        <p:spPr/>
        <p:txBody>
          <a:bodyPr/>
          <a:lstStyle/>
          <a:p>
            <a:fld id="{A7EA2D8D-44E5-43C4-BBA1-AE3E32EF0894}" type="slidenum">
              <a:rPr lang="en-GB" smtClean="0"/>
              <a:t>33</a:t>
            </a:fld>
            <a:endParaRPr lang="en-GB" dirty="0"/>
          </a:p>
        </p:txBody>
      </p:sp>
    </p:spTree>
    <p:extLst>
      <p:ext uri="{BB962C8B-B14F-4D97-AF65-F5344CB8AC3E}">
        <p14:creationId xmlns:p14="http://schemas.microsoft.com/office/powerpoint/2010/main" val="3351502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eaLnBrk="1" hangingPunct="1"/>
            <a:r>
              <a:rPr lang="en-US" noProof="0" dirty="0">
                <a:latin typeface="+mj-lt"/>
              </a:rPr>
              <a:t>How effective?</a:t>
            </a:r>
          </a:p>
        </p:txBody>
      </p:sp>
      <p:sp>
        <p:nvSpPr>
          <p:cNvPr id="58373" name="Rectangle 3"/>
          <p:cNvSpPr>
            <a:spLocks noGrp="1" noChangeArrowheads="1"/>
          </p:cNvSpPr>
          <p:nvPr>
            <p:ph sz="half" idx="1"/>
          </p:nvPr>
        </p:nvSpPr>
        <p:spPr>
          <a:xfrm>
            <a:off x="457200" y="1600200"/>
            <a:ext cx="4474840" cy="4637112"/>
          </a:xfrm>
        </p:spPr>
        <p:txBody>
          <a:bodyPr>
            <a:noAutofit/>
          </a:bodyPr>
          <a:lstStyle/>
          <a:p>
            <a:pPr eaLnBrk="1" hangingPunct="1">
              <a:lnSpc>
                <a:spcPct val="90000"/>
              </a:lnSpc>
            </a:pPr>
            <a:r>
              <a:rPr lang="en-US" sz="2400" noProof="0" dirty="0">
                <a:latin typeface="+mn-lt"/>
              </a:rPr>
              <a:t>Can interactive technologies that monitor, nag, or behave like a human keep them interested in looking after it and in doing so make themselves more fit? </a:t>
            </a:r>
          </a:p>
          <a:p>
            <a:pPr eaLnBrk="1" hangingPunct="1">
              <a:lnSpc>
                <a:spcPct val="90000"/>
              </a:lnSpc>
            </a:pPr>
            <a:r>
              <a:rPr lang="en-US" sz="2400" noProof="0" dirty="0">
                <a:latin typeface="+mn-lt"/>
              </a:rPr>
              <a:t>How does looking after a virtual pet change a child’s behavior?</a:t>
            </a:r>
          </a:p>
          <a:p>
            <a:pPr lvl="1">
              <a:lnSpc>
                <a:spcPct val="90000"/>
              </a:lnSpc>
              <a:buFont typeface="Wingdings" pitchFamily="2" charset="2"/>
              <a:buChar char="§"/>
            </a:pPr>
            <a:r>
              <a:rPr lang="en-US" sz="2000" noProof="0" dirty="0">
                <a:latin typeface="+mn-lt"/>
              </a:rPr>
              <a:t>Emotional attachment</a:t>
            </a:r>
          </a:p>
          <a:p>
            <a:pPr lvl="1">
              <a:lnSpc>
                <a:spcPct val="90000"/>
              </a:lnSpc>
              <a:buFont typeface="Wingdings" pitchFamily="2" charset="2"/>
              <a:buChar char="§"/>
            </a:pPr>
            <a:r>
              <a:rPr lang="en-US" sz="2000" noProof="0" dirty="0">
                <a:latin typeface="+mn-lt"/>
              </a:rPr>
              <a:t>Happy Pokemon makes them feel good</a:t>
            </a:r>
          </a:p>
          <a:p>
            <a:pPr lvl="1">
              <a:lnSpc>
                <a:spcPct val="90000"/>
              </a:lnSpc>
              <a:buFont typeface="Wingdings" pitchFamily="2" charset="2"/>
              <a:buChar char="§"/>
            </a:pPr>
            <a:r>
              <a:rPr lang="en-US" sz="2000" noProof="0" dirty="0">
                <a:latin typeface="+mn-lt"/>
              </a:rPr>
              <a:t>Sulking Pokemon makes them feel bad</a:t>
            </a:r>
          </a:p>
          <a:p>
            <a:pPr lvl="1">
              <a:lnSpc>
                <a:spcPct val="90000"/>
              </a:lnSpc>
            </a:pPr>
            <a:endParaRPr lang="en-US" sz="2000" noProof="0" dirty="0">
              <a:latin typeface="+mn-lt"/>
            </a:endParaRPr>
          </a:p>
        </p:txBody>
      </p:sp>
      <p:pic>
        <p:nvPicPr>
          <p:cNvPr id="5" name="Content Placeholder 4" descr="Photo depicts Nintendo's Pokémon Pikachu device."/>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5436096" y="1647825"/>
            <a:ext cx="2783627" cy="3572321"/>
          </a:xfrm>
          <a:prstGeom prst="rect">
            <a:avLst/>
          </a:prstGeom>
        </p:spPr>
      </p:pic>
      <p:sp>
        <p:nvSpPr>
          <p:cNvPr id="4" name="Footer Placeholder 3">
            <a:extLst>
              <a:ext uri="{FF2B5EF4-FFF2-40B4-BE49-F238E27FC236}">
                <a16:creationId xmlns:a16="http://schemas.microsoft.com/office/drawing/2014/main" id="{CC5F5294-E9E4-4B46-8518-FA5D3446DB52}"/>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7B023159-D104-8948-BB17-30F20569E68C}"/>
              </a:ext>
            </a:extLst>
          </p:cNvPr>
          <p:cNvSpPr>
            <a:spLocks noGrp="1"/>
          </p:cNvSpPr>
          <p:nvPr>
            <p:ph type="sldNum" sz="quarter" idx="12"/>
          </p:nvPr>
        </p:nvSpPr>
        <p:spPr/>
        <p:txBody>
          <a:bodyPr/>
          <a:lstStyle/>
          <a:p>
            <a:fld id="{A7EA2D8D-44E5-43C4-BBA1-AE3E32EF0894}" type="slidenum">
              <a:rPr lang="en-GB" smtClean="0"/>
              <a:t>34</a:t>
            </a:fld>
            <a:endParaRPr lang="en-GB" dirty="0"/>
          </a:p>
        </p:txBody>
      </p:sp>
    </p:spTree>
    <p:extLst>
      <p:ext uri="{BB962C8B-B14F-4D97-AF65-F5344CB8AC3E}">
        <p14:creationId xmlns:p14="http://schemas.microsoft.com/office/powerpoint/2010/main" val="4267227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latin typeface="+mj-lt"/>
              </a:rPr>
              <a:t>Tracking devices</a:t>
            </a:r>
          </a:p>
        </p:txBody>
      </p:sp>
      <p:sp>
        <p:nvSpPr>
          <p:cNvPr id="6" name="Content Placeholder 5"/>
          <p:cNvSpPr>
            <a:spLocks noGrp="1"/>
          </p:cNvSpPr>
          <p:nvPr>
            <p:ph idx="1"/>
          </p:nvPr>
        </p:nvSpPr>
        <p:spPr/>
        <p:txBody>
          <a:bodyPr>
            <a:normAutofit/>
          </a:bodyPr>
          <a:lstStyle/>
          <a:p>
            <a:pPr>
              <a:spcBef>
                <a:spcPts val="0"/>
              </a:spcBef>
            </a:pPr>
            <a:r>
              <a:rPr lang="en-US" noProof="0" dirty="0">
                <a:latin typeface="+mj-lt"/>
              </a:rPr>
              <a:t>Mobile apps designed to help people monitor and change their behavior (for instance, fitness, sleeping, or weight)</a:t>
            </a:r>
          </a:p>
          <a:p>
            <a:pPr>
              <a:spcBef>
                <a:spcPts val="1800"/>
              </a:spcBef>
            </a:pPr>
            <a:r>
              <a:rPr lang="en-US" noProof="0" dirty="0">
                <a:latin typeface="+mj-lt"/>
              </a:rPr>
              <a:t>Can compare with online leader boards and charts to show how they have done in relation to their peers and friends </a:t>
            </a:r>
          </a:p>
          <a:p>
            <a:pPr>
              <a:spcBef>
                <a:spcPts val="1800"/>
              </a:spcBef>
            </a:pPr>
            <a:r>
              <a:rPr lang="en-US" noProof="0" dirty="0">
                <a:latin typeface="+mj-lt"/>
              </a:rPr>
              <a:t>Also apps that encourage reflection, which in turn increase well-being and happiness </a:t>
            </a:r>
          </a:p>
          <a:p>
            <a:endParaRPr lang="en-US" noProof="0" dirty="0"/>
          </a:p>
        </p:txBody>
      </p:sp>
      <p:sp>
        <p:nvSpPr>
          <p:cNvPr id="2" name="Footer Placeholder 1">
            <a:extLst>
              <a:ext uri="{FF2B5EF4-FFF2-40B4-BE49-F238E27FC236}">
                <a16:creationId xmlns:a16="http://schemas.microsoft.com/office/drawing/2014/main" id="{4AD5FB9A-522C-6848-A076-963547457338}"/>
              </a:ext>
            </a:extLst>
          </p:cNvPr>
          <p:cNvSpPr>
            <a:spLocks noGrp="1"/>
          </p:cNvSpPr>
          <p:nvPr>
            <p:ph type="ftr" sz="quarter" idx="11"/>
          </p:nvPr>
        </p:nvSpPr>
        <p:spPr/>
        <p:txBody>
          <a:bodyPr/>
          <a:lstStyle/>
          <a:p>
            <a:r>
              <a:rPr lang="en-GB" dirty="0"/>
              <a:t>www.id-book.com</a:t>
            </a:r>
          </a:p>
        </p:txBody>
      </p:sp>
      <p:sp>
        <p:nvSpPr>
          <p:cNvPr id="3" name="Slide Number Placeholder 2">
            <a:extLst>
              <a:ext uri="{FF2B5EF4-FFF2-40B4-BE49-F238E27FC236}">
                <a16:creationId xmlns:a16="http://schemas.microsoft.com/office/drawing/2014/main" id="{ADC8AC9C-F06D-E44F-81F2-71A42183CAA0}"/>
              </a:ext>
            </a:extLst>
          </p:cNvPr>
          <p:cNvSpPr>
            <a:spLocks noGrp="1"/>
          </p:cNvSpPr>
          <p:nvPr>
            <p:ph type="sldNum" sz="quarter" idx="12"/>
          </p:nvPr>
        </p:nvSpPr>
        <p:spPr/>
        <p:txBody>
          <a:bodyPr/>
          <a:lstStyle/>
          <a:p>
            <a:fld id="{A7EA2D8D-44E5-43C4-BBA1-AE3E32EF0894}" type="slidenum">
              <a:rPr lang="en-GB" smtClean="0"/>
              <a:t>35</a:t>
            </a:fld>
            <a:endParaRPr lang="en-GB" dirty="0"/>
          </a:p>
        </p:txBody>
      </p:sp>
    </p:spTree>
    <p:extLst>
      <p:ext uri="{BB962C8B-B14F-4D97-AF65-F5344CB8AC3E}">
        <p14:creationId xmlns:p14="http://schemas.microsoft.com/office/powerpoint/2010/main" val="2510758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Sustainable HCI</a:t>
            </a:r>
          </a:p>
        </p:txBody>
      </p:sp>
      <p:sp>
        <p:nvSpPr>
          <p:cNvPr id="3" name="Content Placeholder 2"/>
          <p:cNvSpPr>
            <a:spLocks noGrp="1"/>
          </p:cNvSpPr>
          <p:nvPr>
            <p:ph idx="1"/>
          </p:nvPr>
        </p:nvSpPr>
        <p:spPr/>
        <p:txBody>
          <a:bodyPr>
            <a:normAutofit fontScale="92500" lnSpcReduction="20000"/>
          </a:bodyPr>
          <a:lstStyle/>
          <a:p>
            <a:r>
              <a:rPr lang="en-US" noProof="0" dirty="0">
                <a:latin typeface="+mn-lt"/>
              </a:rPr>
              <a:t>Focus on designing tech interventions to help people reduce their energy consumption </a:t>
            </a:r>
          </a:p>
          <a:p>
            <a:pPr>
              <a:spcBef>
                <a:spcPts val="900"/>
              </a:spcBef>
            </a:pPr>
            <a:r>
              <a:rPr lang="en-US" noProof="0" dirty="0">
                <a:latin typeface="+mn-lt"/>
              </a:rPr>
              <a:t>An effective technique is to provide homeowners with feedback on their consumption</a:t>
            </a:r>
          </a:p>
          <a:p>
            <a:pPr>
              <a:spcBef>
                <a:spcPts val="900"/>
              </a:spcBef>
            </a:pPr>
            <a:r>
              <a:rPr lang="en-US" noProof="0" dirty="0">
                <a:latin typeface="+mn-lt"/>
              </a:rPr>
              <a:t>Simple infographics and emoticons are often most powerful:</a:t>
            </a:r>
          </a:p>
          <a:p>
            <a:pPr lvl="1">
              <a:spcBef>
                <a:spcPts val="900"/>
              </a:spcBef>
              <a:buFont typeface="Wingdings" pitchFamily="2" charset="2"/>
              <a:buChar char="§"/>
            </a:pPr>
            <a:r>
              <a:rPr lang="en-US" noProof="0" dirty="0">
                <a:latin typeface="+mn-lt"/>
              </a:rPr>
              <a:t>Encourage people to reflect and see what they can change to reduce their energy consumption</a:t>
            </a:r>
          </a:p>
          <a:p>
            <a:pPr>
              <a:spcBef>
                <a:spcPts val="900"/>
              </a:spcBef>
            </a:pPr>
            <a:r>
              <a:rPr lang="en-US" noProof="0" dirty="0">
                <a:latin typeface="+mj-lt"/>
              </a:rPr>
              <a:t>Peer pressure and social norms are also powerful methods </a:t>
            </a:r>
          </a:p>
          <a:p>
            <a:endParaRPr lang="en-US" noProof="0" dirty="0">
              <a:latin typeface="+mn-lt"/>
            </a:endParaRPr>
          </a:p>
          <a:p>
            <a:endParaRPr lang="en-US" noProof="0" dirty="0"/>
          </a:p>
          <a:p>
            <a:endParaRPr lang="en-US" noProof="0" dirty="0"/>
          </a:p>
        </p:txBody>
      </p:sp>
      <p:sp>
        <p:nvSpPr>
          <p:cNvPr id="6" name="Footer Placeholder 5">
            <a:extLst>
              <a:ext uri="{FF2B5EF4-FFF2-40B4-BE49-F238E27FC236}">
                <a16:creationId xmlns:a16="http://schemas.microsoft.com/office/drawing/2014/main" id="{461F87EC-2610-274F-B307-F68810C88C39}"/>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21786457-3644-7546-9829-4D6F5E9B42B1}"/>
              </a:ext>
            </a:extLst>
          </p:cNvPr>
          <p:cNvSpPr>
            <a:spLocks noGrp="1"/>
          </p:cNvSpPr>
          <p:nvPr>
            <p:ph type="sldNum" sz="quarter" idx="12"/>
          </p:nvPr>
        </p:nvSpPr>
        <p:spPr/>
        <p:txBody>
          <a:bodyPr/>
          <a:lstStyle/>
          <a:p>
            <a:fld id="{A7EA2D8D-44E5-43C4-BBA1-AE3E32EF0894}" type="slidenum">
              <a:rPr lang="en-GB" smtClean="0"/>
              <a:t>36</a:t>
            </a:fld>
            <a:endParaRPr lang="en-GB" dirty="0"/>
          </a:p>
        </p:txBody>
      </p:sp>
    </p:spTree>
    <p:extLst>
      <p:ext uri="{BB962C8B-B14F-4D97-AF65-F5344CB8AC3E}">
        <p14:creationId xmlns:p14="http://schemas.microsoft.com/office/powerpoint/2010/main" val="88073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latin typeface="+mj-lt"/>
              </a:rPr>
              <a:t>The Tidy Street project</a:t>
            </a:r>
          </a:p>
        </p:txBody>
      </p:sp>
      <p:sp>
        <p:nvSpPr>
          <p:cNvPr id="6" name="Content Placeholder 5"/>
          <p:cNvSpPr>
            <a:spLocks noGrp="1"/>
          </p:cNvSpPr>
          <p:nvPr>
            <p:ph idx="1"/>
          </p:nvPr>
        </p:nvSpPr>
        <p:spPr/>
        <p:txBody>
          <a:bodyPr>
            <a:normAutofit/>
          </a:bodyPr>
          <a:lstStyle/>
          <a:p>
            <a:r>
              <a:rPr lang="en-US" noProof="0" dirty="0">
                <a:latin typeface="+mj-lt"/>
              </a:rPr>
              <a:t>Large-scale visualization of the street’s electricity usage</a:t>
            </a:r>
            <a:endParaRPr lang="en-US" sz="1400" noProof="0" dirty="0">
              <a:latin typeface="+mj-lt"/>
            </a:endParaRPr>
          </a:p>
          <a:p>
            <a:pPr lvl="1">
              <a:buFont typeface="Wingdings" pitchFamily="2" charset="2"/>
              <a:buChar char="§"/>
            </a:pPr>
            <a:r>
              <a:rPr lang="en-US" sz="2400" dirty="0">
                <a:latin typeface="+mj-lt"/>
              </a:rPr>
              <a:t>Stenciled</a:t>
            </a:r>
            <a:r>
              <a:rPr lang="en-US" sz="2400" noProof="0" dirty="0">
                <a:latin typeface="+mj-lt"/>
              </a:rPr>
              <a:t> display on the road surface using chalk </a:t>
            </a:r>
          </a:p>
          <a:p>
            <a:pPr lvl="1">
              <a:buFont typeface="Wingdings" pitchFamily="2" charset="2"/>
              <a:buChar char="§"/>
            </a:pPr>
            <a:r>
              <a:rPr lang="en-US" sz="2400" noProof="0" dirty="0">
                <a:latin typeface="+mj-lt"/>
              </a:rPr>
              <a:t>Provided real-time feedback that all could see change each day </a:t>
            </a:r>
            <a:endParaRPr lang="en-US" sz="800" noProof="0" dirty="0">
              <a:latin typeface="+mj-lt"/>
            </a:endParaRPr>
          </a:p>
          <a:p>
            <a:pPr lvl="1">
              <a:buFont typeface="Wingdings" pitchFamily="2" charset="2"/>
              <a:buChar char="§"/>
            </a:pPr>
            <a:r>
              <a:rPr lang="en-US" sz="2400" noProof="0" dirty="0">
                <a:latin typeface="+mj-lt"/>
              </a:rPr>
              <a:t>Reduced electricity consumption by 15 percent</a:t>
            </a:r>
          </a:p>
          <a:p>
            <a:pPr marL="457200" lvl="1" indent="0">
              <a:buNone/>
            </a:pPr>
            <a:r>
              <a:rPr lang="en-US" sz="2000" dirty="0"/>
              <a:t>(Bird and Rogers, 2010)</a:t>
            </a:r>
          </a:p>
          <a:p>
            <a:pPr lvl="1">
              <a:buFont typeface="Wingdings" pitchFamily="2" charset="2"/>
              <a:buChar char="§"/>
            </a:pPr>
            <a:endParaRPr lang="en-US" sz="2400" noProof="0" dirty="0">
              <a:latin typeface="+mj-lt"/>
            </a:endParaRPr>
          </a:p>
        </p:txBody>
      </p:sp>
      <p:pic>
        <p:nvPicPr>
          <p:cNvPr id="2" name="Picture 1" descr="Photo depicts the aerial view of the Tidy Street public electricity graph."/>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4" y="4729717"/>
            <a:ext cx="7398771" cy="1588120"/>
          </a:xfrm>
          <a:prstGeom prst="rect">
            <a:avLst/>
          </a:prstGeom>
        </p:spPr>
      </p:pic>
      <p:sp>
        <p:nvSpPr>
          <p:cNvPr id="4" name="Footer Placeholder 3">
            <a:extLst>
              <a:ext uri="{FF2B5EF4-FFF2-40B4-BE49-F238E27FC236}">
                <a16:creationId xmlns:a16="http://schemas.microsoft.com/office/drawing/2014/main" id="{C6A8D3C3-1A25-354C-82D3-F2F29349A6DE}"/>
              </a:ext>
            </a:extLst>
          </p:cNvPr>
          <p:cNvSpPr>
            <a:spLocks noGrp="1"/>
          </p:cNvSpPr>
          <p:nvPr>
            <p:ph type="ftr" sz="quarter" idx="11"/>
          </p:nvPr>
        </p:nvSpPr>
        <p:spPr/>
        <p:txBody>
          <a:bodyPr/>
          <a:lstStyle/>
          <a:p>
            <a:r>
              <a:rPr lang="en-GB" dirty="0"/>
              <a:t>www.id-book.com</a:t>
            </a:r>
          </a:p>
        </p:txBody>
      </p:sp>
      <p:sp>
        <p:nvSpPr>
          <p:cNvPr id="8" name="Slide Number Placeholder 7">
            <a:extLst>
              <a:ext uri="{FF2B5EF4-FFF2-40B4-BE49-F238E27FC236}">
                <a16:creationId xmlns:a16="http://schemas.microsoft.com/office/drawing/2014/main" id="{4D4A2C6E-C0CC-F346-817A-4AE88AAEF11A}"/>
              </a:ext>
            </a:extLst>
          </p:cNvPr>
          <p:cNvSpPr>
            <a:spLocks noGrp="1"/>
          </p:cNvSpPr>
          <p:nvPr>
            <p:ph type="sldNum" sz="quarter" idx="12"/>
          </p:nvPr>
        </p:nvSpPr>
        <p:spPr/>
        <p:txBody>
          <a:bodyPr/>
          <a:lstStyle/>
          <a:p>
            <a:fld id="{A7EA2D8D-44E5-43C4-BBA1-AE3E32EF0894}" type="slidenum">
              <a:rPr lang="en-GB" smtClean="0"/>
              <a:t>37</a:t>
            </a:fld>
            <a:endParaRPr lang="en-GB" dirty="0"/>
          </a:p>
        </p:txBody>
      </p:sp>
    </p:spTree>
    <p:extLst>
      <p:ext uri="{BB962C8B-B14F-4D97-AF65-F5344CB8AC3E}">
        <p14:creationId xmlns:p14="http://schemas.microsoft.com/office/powerpoint/2010/main" val="4069532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idx="4294967295"/>
          </p:nvPr>
        </p:nvSpPr>
        <p:spPr/>
        <p:txBody>
          <a:bodyPr/>
          <a:lstStyle/>
          <a:p>
            <a:pPr eaLnBrk="1" hangingPunct="1"/>
            <a:r>
              <a:rPr lang="en-US" noProof="0" dirty="0">
                <a:latin typeface="+mj-lt"/>
              </a:rPr>
              <a:t>Phishing scams</a:t>
            </a:r>
          </a:p>
        </p:txBody>
      </p:sp>
      <p:sp>
        <p:nvSpPr>
          <p:cNvPr id="64517" name="Rectangle 3"/>
          <p:cNvSpPr>
            <a:spLocks noGrp="1" noChangeArrowheads="1"/>
          </p:cNvSpPr>
          <p:nvPr>
            <p:ph type="body" idx="4294967295"/>
          </p:nvPr>
        </p:nvSpPr>
        <p:spPr/>
        <p:txBody>
          <a:bodyPr>
            <a:normAutofit fontScale="92500" lnSpcReduction="10000"/>
          </a:bodyPr>
          <a:lstStyle/>
          <a:p>
            <a:pPr eaLnBrk="1" hangingPunct="1"/>
            <a:r>
              <a:rPr lang="en-US" sz="3500" noProof="0" dirty="0">
                <a:latin typeface="+mn-lt"/>
              </a:rPr>
              <a:t>Web used to deceive people into parting with personal details</a:t>
            </a:r>
            <a:endParaRPr lang="en-US" sz="900" noProof="0" dirty="0">
              <a:latin typeface="+mn-lt"/>
            </a:endParaRPr>
          </a:p>
          <a:p>
            <a:pPr lvl="1" eaLnBrk="1" hangingPunct="1">
              <a:spcBef>
                <a:spcPts val="1200"/>
              </a:spcBef>
              <a:buFont typeface="Wingdings" pitchFamily="2" charset="2"/>
              <a:buChar char="§"/>
            </a:pPr>
            <a:r>
              <a:rPr lang="en-US" sz="2000" noProof="0" dirty="0">
                <a:latin typeface="+mn-lt"/>
                <a:ea typeface="ＭＳ Ｐゴシック" charset="0"/>
              </a:rPr>
              <a:t>For example, PayPal, eBay, and “you won the lottery” emails</a:t>
            </a:r>
            <a:endParaRPr lang="en-US" sz="1400" noProof="0" dirty="0">
              <a:latin typeface="+mn-lt"/>
              <a:ea typeface="ＭＳ Ｐゴシック" charset="0"/>
            </a:endParaRPr>
          </a:p>
          <a:p>
            <a:pPr eaLnBrk="1" hangingPunct="1">
              <a:spcBef>
                <a:spcPts val="1200"/>
              </a:spcBef>
            </a:pPr>
            <a:r>
              <a:rPr lang="en-US" sz="3500" noProof="0" dirty="0">
                <a:latin typeface="+mn-lt"/>
              </a:rPr>
              <a:t>Allows Internet fraudsters to access their bank accounts and draw money from them</a:t>
            </a:r>
            <a:endParaRPr lang="en-US" sz="1400" noProof="0" dirty="0">
              <a:latin typeface="+mn-lt"/>
            </a:endParaRPr>
          </a:p>
          <a:p>
            <a:pPr eaLnBrk="1" hangingPunct="1">
              <a:spcBef>
                <a:spcPts val="1200"/>
              </a:spcBef>
            </a:pPr>
            <a:r>
              <a:rPr lang="en-US" sz="3500" noProof="0" dirty="0">
                <a:latin typeface="+mn-lt"/>
              </a:rPr>
              <a:t>Many vulnerable people fall for it</a:t>
            </a:r>
            <a:endParaRPr lang="en-US" sz="1400" noProof="0" dirty="0">
              <a:latin typeface="+mn-lt"/>
            </a:endParaRPr>
          </a:p>
          <a:p>
            <a:pPr eaLnBrk="1" hangingPunct="1">
              <a:spcBef>
                <a:spcPts val="1200"/>
              </a:spcBef>
            </a:pPr>
            <a:r>
              <a:rPr lang="en-US" sz="3500" noProof="0" dirty="0">
                <a:latin typeface="+mn-lt"/>
              </a:rPr>
              <a:t>The art of deception is centuries old but internet allows ever more ingenious ways to trick people</a:t>
            </a:r>
          </a:p>
        </p:txBody>
      </p:sp>
      <p:sp>
        <p:nvSpPr>
          <p:cNvPr id="4" name="Footer Placeholder 3">
            <a:extLst>
              <a:ext uri="{FF2B5EF4-FFF2-40B4-BE49-F238E27FC236}">
                <a16:creationId xmlns:a16="http://schemas.microsoft.com/office/drawing/2014/main" id="{E15373EB-D473-5A48-B946-0B1B297C6520}"/>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92DC01F4-1883-A84C-A98B-0E9A189A708C}"/>
              </a:ext>
            </a:extLst>
          </p:cNvPr>
          <p:cNvSpPr>
            <a:spLocks noGrp="1"/>
          </p:cNvSpPr>
          <p:nvPr>
            <p:ph type="sldNum" sz="quarter" idx="12"/>
          </p:nvPr>
        </p:nvSpPr>
        <p:spPr/>
        <p:txBody>
          <a:bodyPr/>
          <a:lstStyle/>
          <a:p>
            <a:fld id="{A7EA2D8D-44E5-43C4-BBA1-AE3E32EF0894}" type="slidenum">
              <a:rPr lang="en-GB" smtClean="0"/>
              <a:t>38</a:t>
            </a:fld>
            <a:endParaRPr lang="en-GB" dirty="0"/>
          </a:p>
        </p:txBody>
      </p:sp>
    </p:spTree>
    <p:extLst>
      <p:ext uri="{BB962C8B-B14F-4D97-AF65-F5344CB8AC3E}">
        <p14:creationId xmlns:p14="http://schemas.microsoft.com/office/powerpoint/2010/main" val="3393361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idx="4294967295"/>
          </p:nvPr>
        </p:nvSpPr>
        <p:spPr/>
        <p:txBody>
          <a:bodyPr/>
          <a:lstStyle/>
          <a:p>
            <a:pPr eaLnBrk="1" hangingPunct="1"/>
            <a:r>
              <a:rPr lang="en-US" noProof="0" dirty="0">
                <a:latin typeface="+mj-lt"/>
              </a:rPr>
              <a:t>Anthropomorphism</a:t>
            </a:r>
          </a:p>
        </p:txBody>
      </p:sp>
      <p:sp>
        <p:nvSpPr>
          <p:cNvPr id="66565" name="Rectangle 3"/>
          <p:cNvSpPr>
            <a:spLocks noGrp="1" noChangeArrowheads="1"/>
          </p:cNvSpPr>
          <p:nvPr>
            <p:ph type="body" idx="4294967295"/>
          </p:nvPr>
        </p:nvSpPr>
        <p:spPr>
          <a:xfrm>
            <a:off x="685800" y="1484784"/>
            <a:ext cx="7772400" cy="4464496"/>
          </a:xfrm>
        </p:spPr>
        <p:txBody>
          <a:bodyPr>
            <a:normAutofit lnSpcReduction="10000"/>
          </a:bodyPr>
          <a:lstStyle/>
          <a:p>
            <a:pPr eaLnBrk="1" hangingPunct="1"/>
            <a:r>
              <a:rPr lang="en-US" sz="2800" noProof="0" dirty="0">
                <a:latin typeface="+mn-lt"/>
              </a:rPr>
              <a:t>Attributing human-like qualities to inanimate objects (for instance cars or computers)</a:t>
            </a:r>
          </a:p>
          <a:p>
            <a:pPr eaLnBrk="1" hangingPunct="1">
              <a:spcBef>
                <a:spcPts val="1200"/>
              </a:spcBef>
            </a:pPr>
            <a:r>
              <a:rPr lang="en-US" sz="2800" noProof="0" dirty="0">
                <a:latin typeface="+mn-lt"/>
              </a:rPr>
              <a:t>Well known phenomenon in advertising </a:t>
            </a:r>
          </a:p>
          <a:p>
            <a:pPr lvl="1" eaLnBrk="1" hangingPunct="1">
              <a:buFont typeface="Wingdings" pitchFamily="2" charset="2"/>
              <a:buChar char="§"/>
            </a:pPr>
            <a:r>
              <a:rPr lang="en-US" sz="2400" dirty="0">
                <a:latin typeface="+mn-lt"/>
                <a:ea typeface="ＭＳ Ｐゴシック" charset="0"/>
              </a:rPr>
              <a:t>Dancing</a:t>
            </a:r>
            <a:r>
              <a:rPr lang="en-US" sz="2400" noProof="0" dirty="0">
                <a:latin typeface="+mn-lt"/>
                <a:ea typeface="ＭＳ Ｐゴシック" charset="0"/>
              </a:rPr>
              <a:t> butter, drinks, and breakfast cereals</a:t>
            </a:r>
          </a:p>
          <a:p>
            <a:pPr eaLnBrk="1" hangingPunct="1">
              <a:spcBef>
                <a:spcPts val="1200"/>
              </a:spcBef>
            </a:pPr>
            <a:r>
              <a:rPr lang="en-US" sz="2800" noProof="0" dirty="0">
                <a:latin typeface="+mn-lt"/>
              </a:rPr>
              <a:t>Much exploited in human-computer interaction</a:t>
            </a:r>
          </a:p>
          <a:p>
            <a:pPr lvl="1" eaLnBrk="1" hangingPunct="1">
              <a:buFont typeface="Wingdings" pitchFamily="2" charset="2"/>
              <a:buChar char="§"/>
            </a:pPr>
            <a:r>
              <a:rPr lang="en-US" sz="2400" noProof="0" dirty="0">
                <a:latin typeface="+mn-lt"/>
                <a:ea typeface="ＭＳ Ｐゴシック" charset="0"/>
              </a:rPr>
              <a:t>Make user experience enjoyable and motivating</a:t>
            </a:r>
          </a:p>
          <a:p>
            <a:pPr lvl="1" eaLnBrk="1" hangingPunct="1">
              <a:buFont typeface="Wingdings" pitchFamily="2" charset="2"/>
              <a:buChar char="§"/>
            </a:pPr>
            <a:r>
              <a:rPr lang="en-US" sz="2400" noProof="0" dirty="0">
                <a:latin typeface="+mn-lt"/>
                <a:ea typeface="ＭＳ Ｐゴシック" charset="0"/>
              </a:rPr>
              <a:t>Make people feel at ease by reducing anxiety</a:t>
            </a:r>
          </a:p>
          <a:p>
            <a:pPr>
              <a:spcBef>
                <a:spcPts val="1200"/>
              </a:spcBef>
            </a:pPr>
            <a:r>
              <a:rPr lang="en-US" sz="2800" noProof="0" dirty="0">
                <a:latin typeface="+mn-lt"/>
                <a:ea typeface="ＭＳ Ｐゴシック" charset="0"/>
              </a:rPr>
              <a:t>Furnishing technologies with personalities can make them enjoyable to interact with</a:t>
            </a:r>
          </a:p>
        </p:txBody>
      </p:sp>
      <p:sp>
        <p:nvSpPr>
          <p:cNvPr id="4" name="Footer Placeholder 3">
            <a:extLst>
              <a:ext uri="{FF2B5EF4-FFF2-40B4-BE49-F238E27FC236}">
                <a16:creationId xmlns:a16="http://schemas.microsoft.com/office/drawing/2014/main" id="{F99C44FE-2698-A745-908F-BCF61722F5BB}"/>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EEDB0437-6C02-8248-BD7E-C21B7870C6E8}"/>
              </a:ext>
            </a:extLst>
          </p:cNvPr>
          <p:cNvSpPr>
            <a:spLocks noGrp="1"/>
          </p:cNvSpPr>
          <p:nvPr>
            <p:ph type="sldNum" sz="quarter" idx="12"/>
          </p:nvPr>
        </p:nvSpPr>
        <p:spPr/>
        <p:txBody>
          <a:bodyPr/>
          <a:lstStyle/>
          <a:p>
            <a:fld id="{A7EA2D8D-44E5-43C4-BBA1-AE3E32EF0894}" type="slidenum">
              <a:rPr lang="en-GB" smtClean="0"/>
              <a:t>39</a:t>
            </a:fld>
            <a:endParaRPr lang="en-GB" dirty="0"/>
          </a:p>
        </p:txBody>
      </p:sp>
    </p:spTree>
    <p:extLst>
      <p:ext uri="{BB962C8B-B14F-4D97-AF65-F5344CB8AC3E}">
        <p14:creationId xmlns:p14="http://schemas.microsoft.com/office/powerpoint/2010/main" val="428416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itle 1"/>
          <p:cNvSpPr>
            <a:spLocks noGrp="1"/>
          </p:cNvSpPr>
          <p:nvPr>
            <p:ph type="title" idx="4294967295"/>
          </p:nvPr>
        </p:nvSpPr>
        <p:spPr/>
        <p:txBody>
          <a:bodyPr/>
          <a:lstStyle/>
          <a:p>
            <a:pPr eaLnBrk="1" hangingPunct="1"/>
            <a:r>
              <a:rPr lang="en-US" noProof="0" dirty="0">
                <a:latin typeface="+mj-lt"/>
              </a:rPr>
              <a:t>Emotional interaction</a:t>
            </a:r>
          </a:p>
        </p:txBody>
      </p:sp>
      <p:sp>
        <p:nvSpPr>
          <p:cNvPr id="21509" name="Content Placeholder 2"/>
          <p:cNvSpPr>
            <a:spLocks noGrp="1"/>
          </p:cNvSpPr>
          <p:nvPr>
            <p:ph idx="4294967295"/>
          </p:nvPr>
        </p:nvSpPr>
        <p:spPr/>
        <p:txBody>
          <a:bodyPr>
            <a:normAutofit lnSpcReduction="10000"/>
          </a:bodyPr>
          <a:lstStyle/>
          <a:p>
            <a:pPr eaLnBrk="1" hangingPunct="1">
              <a:spcBef>
                <a:spcPts val="1200"/>
              </a:spcBef>
            </a:pPr>
            <a:r>
              <a:rPr lang="en-US" sz="2800" noProof="0" dirty="0">
                <a:latin typeface="+mn-lt"/>
              </a:rPr>
              <a:t>What makes us happy, sad, annoyed, anxious, frustrated, motivated, delirious, and so on </a:t>
            </a:r>
            <a:endParaRPr lang="en-US" sz="1050" noProof="0" dirty="0">
              <a:latin typeface="+mn-lt"/>
            </a:endParaRPr>
          </a:p>
          <a:p>
            <a:pPr lvl="1" eaLnBrk="1" hangingPunct="1">
              <a:spcBef>
                <a:spcPts val="1200"/>
              </a:spcBef>
              <a:buFont typeface="Wingdings" pitchFamily="2" charset="2"/>
              <a:buChar char="§"/>
            </a:pPr>
            <a:r>
              <a:rPr lang="en-US" sz="2400" noProof="0" dirty="0">
                <a:latin typeface="+mn-lt"/>
                <a:ea typeface="ＭＳ Ｐゴシック" charset="0"/>
              </a:rPr>
              <a:t>Translating this into different aspects of the user experience</a:t>
            </a:r>
            <a:endParaRPr lang="en-US" sz="1400" noProof="0" dirty="0">
              <a:latin typeface="+mn-lt"/>
              <a:ea typeface="ＭＳ Ｐゴシック" charset="0"/>
            </a:endParaRPr>
          </a:p>
          <a:p>
            <a:pPr eaLnBrk="1" hangingPunct="1">
              <a:spcBef>
                <a:spcPts val="1200"/>
              </a:spcBef>
            </a:pPr>
            <a:r>
              <a:rPr lang="en-US" sz="2800" noProof="0" dirty="0">
                <a:latin typeface="+mn-lt"/>
              </a:rPr>
              <a:t>Why people become emotionally attached to certain products (for instance, virtual pets) </a:t>
            </a:r>
            <a:endParaRPr lang="en-US" sz="1400" noProof="0" dirty="0">
              <a:latin typeface="+mn-lt"/>
            </a:endParaRPr>
          </a:p>
          <a:p>
            <a:pPr eaLnBrk="1" hangingPunct="1">
              <a:spcBef>
                <a:spcPts val="1200"/>
              </a:spcBef>
            </a:pPr>
            <a:r>
              <a:rPr lang="en-US" sz="2800" noProof="0" dirty="0">
                <a:latin typeface="+mn-lt"/>
              </a:rPr>
              <a:t>Can social robots help reduce loneliness and improve well-being?</a:t>
            </a:r>
            <a:endParaRPr lang="en-US" sz="1400" noProof="0" dirty="0">
              <a:latin typeface="+mn-lt"/>
            </a:endParaRPr>
          </a:p>
          <a:p>
            <a:pPr eaLnBrk="1" hangingPunct="1">
              <a:spcBef>
                <a:spcPts val="1200"/>
              </a:spcBef>
            </a:pPr>
            <a:r>
              <a:rPr lang="en-US" sz="2800" noProof="0" dirty="0">
                <a:latin typeface="+mn-lt"/>
              </a:rPr>
              <a:t>How to change human behavior through the use of emotive feedback </a:t>
            </a:r>
          </a:p>
        </p:txBody>
      </p:sp>
      <p:sp>
        <p:nvSpPr>
          <p:cNvPr id="4" name="Footer Placeholder 3">
            <a:extLst>
              <a:ext uri="{FF2B5EF4-FFF2-40B4-BE49-F238E27FC236}">
                <a16:creationId xmlns:a16="http://schemas.microsoft.com/office/drawing/2014/main" id="{1CBA6CC5-EB29-0147-ABFA-6A9A05EC94EB}"/>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2C1394F4-DA65-B64C-9A5F-A4A325107E58}"/>
              </a:ext>
            </a:extLst>
          </p:cNvPr>
          <p:cNvSpPr>
            <a:spLocks noGrp="1"/>
          </p:cNvSpPr>
          <p:nvPr>
            <p:ph type="sldNum" sz="quarter" idx="12"/>
          </p:nvPr>
        </p:nvSpPr>
        <p:spPr/>
        <p:txBody>
          <a:bodyPr/>
          <a:lstStyle/>
          <a:p>
            <a:fld id="{A7EA2D8D-44E5-43C4-BBA1-AE3E32EF0894}" type="slidenum">
              <a:rPr lang="en-GB" smtClean="0"/>
              <a:t>4</a:t>
            </a:fld>
            <a:endParaRPr lang="en-GB" dirty="0"/>
          </a:p>
        </p:txBody>
      </p:sp>
    </p:spTree>
    <p:extLst>
      <p:ext uri="{BB962C8B-B14F-4D97-AF65-F5344CB8AC3E}">
        <p14:creationId xmlns:p14="http://schemas.microsoft.com/office/powerpoint/2010/main" val="3093371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idx="4294967295"/>
          </p:nvPr>
        </p:nvSpPr>
        <p:spPr/>
        <p:txBody>
          <a:bodyPr/>
          <a:lstStyle/>
          <a:p>
            <a:pPr eaLnBrk="1" hangingPunct="1"/>
            <a:r>
              <a:rPr lang="en-US" noProof="0" dirty="0">
                <a:latin typeface="+mj-lt"/>
              </a:rPr>
              <a:t>Which message you prefer?</a:t>
            </a:r>
          </a:p>
        </p:txBody>
      </p:sp>
      <p:sp>
        <p:nvSpPr>
          <p:cNvPr id="68613" name="Rectangle 3"/>
          <p:cNvSpPr>
            <a:spLocks noGrp="1" noChangeArrowheads="1"/>
          </p:cNvSpPr>
          <p:nvPr>
            <p:ph type="body" idx="4294967295"/>
          </p:nvPr>
        </p:nvSpPr>
        <p:spPr/>
        <p:txBody>
          <a:bodyPr>
            <a:normAutofit/>
          </a:bodyPr>
          <a:lstStyle/>
          <a:p>
            <a:pPr eaLnBrk="1" hangingPunct="1">
              <a:buFontTx/>
              <a:buNone/>
            </a:pPr>
            <a:r>
              <a:rPr lang="en-US" noProof="0" dirty="0">
                <a:latin typeface="+mj-lt"/>
              </a:rPr>
              <a:t>As a welcome message:</a:t>
            </a:r>
          </a:p>
          <a:p>
            <a:pPr>
              <a:spcBef>
                <a:spcPts val="2400"/>
              </a:spcBef>
            </a:pPr>
            <a:r>
              <a:rPr lang="en-US" altLang="ja-JP" i="1" noProof="0" dirty="0">
                <a:latin typeface="+mj-lt"/>
              </a:rPr>
              <a:t>“</a:t>
            </a:r>
            <a:r>
              <a:rPr lang="en-US" i="1" noProof="0" dirty="0">
                <a:latin typeface="+mj-lt"/>
              </a:rPr>
              <a:t>Hello Chris! Nice to see you again. Welcome back. Now what were we doing last time? Oh yes, Exercise 5. Let</a:t>
            </a:r>
            <a:r>
              <a:rPr lang="en-US" altLang="ja-JP" i="1" noProof="0" dirty="0">
                <a:latin typeface="+mj-lt"/>
              </a:rPr>
              <a:t>’</a:t>
            </a:r>
            <a:r>
              <a:rPr lang="en-US" i="1" noProof="0" dirty="0">
                <a:latin typeface="+mj-lt"/>
              </a:rPr>
              <a:t>s start again.</a:t>
            </a:r>
            <a:r>
              <a:rPr lang="en-US" altLang="ja-JP" i="1" noProof="0" dirty="0">
                <a:latin typeface="+mj-lt"/>
              </a:rPr>
              <a:t>”</a:t>
            </a:r>
            <a:endParaRPr lang="en-US" i="1" noProof="0" dirty="0">
              <a:latin typeface="+mj-lt"/>
            </a:endParaRPr>
          </a:p>
          <a:p>
            <a:pPr eaLnBrk="1" hangingPunct="1">
              <a:spcBef>
                <a:spcPts val="2400"/>
              </a:spcBef>
            </a:pPr>
            <a:r>
              <a:rPr lang="en-US" altLang="ja-JP" i="1" noProof="0" dirty="0">
                <a:latin typeface="+mj-lt"/>
              </a:rPr>
              <a:t>“</a:t>
            </a:r>
            <a:r>
              <a:rPr lang="en-US" i="1" noProof="0" dirty="0">
                <a:latin typeface="+mj-lt"/>
              </a:rPr>
              <a:t>User 24, commence Exercise 5.</a:t>
            </a:r>
            <a:r>
              <a:rPr lang="en-US" altLang="ja-JP" i="1" noProof="0" dirty="0">
                <a:latin typeface="+mj-lt"/>
              </a:rPr>
              <a:t>”</a:t>
            </a:r>
            <a:r>
              <a:rPr lang="en-US" i="1" noProof="0" dirty="0">
                <a:latin typeface="+mj-lt"/>
              </a:rPr>
              <a:t> </a:t>
            </a:r>
          </a:p>
        </p:txBody>
      </p:sp>
      <p:sp>
        <p:nvSpPr>
          <p:cNvPr id="4" name="Footer Placeholder 3">
            <a:extLst>
              <a:ext uri="{FF2B5EF4-FFF2-40B4-BE49-F238E27FC236}">
                <a16:creationId xmlns:a16="http://schemas.microsoft.com/office/drawing/2014/main" id="{89CE5777-9E30-5F46-BCE4-343C559CEABD}"/>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9DC1FF8F-C9CB-AC4C-AB1C-35A77F8C82BA}"/>
              </a:ext>
            </a:extLst>
          </p:cNvPr>
          <p:cNvSpPr>
            <a:spLocks noGrp="1"/>
          </p:cNvSpPr>
          <p:nvPr>
            <p:ph type="sldNum" sz="quarter" idx="12"/>
          </p:nvPr>
        </p:nvSpPr>
        <p:spPr/>
        <p:txBody>
          <a:bodyPr/>
          <a:lstStyle/>
          <a:p>
            <a:fld id="{A7EA2D8D-44E5-43C4-BBA1-AE3E32EF0894}" type="slidenum">
              <a:rPr lang="en-GB" smtClean="0"/>
              <a:t>40</a:t>
            </a:fld>
            <a:endParaRPr lang="en-GB" dirty="0"/>
          </a:p>
        </p:txBody>
      </p:sp>
    </p:spTree>
    <p:extLst>
      <p:ext uri="{BB962C8B-B14F-4D97-AF65-F5344CB8AC3E}">
        <p14:creationId xmlns:p14="http://schemas.microsoft.com/office/powerpoint/2010/main" val="4055710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idx="4294967295"/>
          </p:nvPr>
        </p:nvSpPr>
        <p:spPr/>
        <p:txBody>
          <a:bodyPr/>
          <a:lstStyle/>
          <a:p>
            <a:pPr eaLnBrk="1" hangingPunct="1"/>
            <a:r>
              <a:rPr lang="en-US" noProof="0" dirty="0">
                <a:latin typeface="+mj-lt"/>
              </a:rPr>
              <a:t>Which do you prefer? </a:t>
            </a:r>
          </a:p>
        </p:txBody>
      </p:sp>
      <p:sp>
        <p:nvSpPr>
          <p:cNvPr id="70661" name="Rectangle 3"/>
          <p:cNvSpPr>
            <a:spLocks noGrp="1" noChangeArrowheads="1"/>
          </p:cNvSpPr>
          <p:nvPr>
            <p:ph type="body" idx="4294967295"/>
          </p:nvPr>
        </p:nvSpPr>
        <p:spPr>
          <a:xfrm>
            <a:off x="609600" y="1905000"/>
            <a:ext cx="8001000" cy="4114800"/>
          </a:xfrm>
        </p:spPr>
        <p:txBody>
          <a:bodyPr>
            <a:normAutofit lnSpcReduction="10000"/>
          </a:bodyPr>
          <a:lstStyle/>
          <a:p>
            <a:pPr marL="0" indent="0">
              <a:buNone/>
            </a:pPr>
            <a:r>
              <a:rPr lang="en-US" sz="3500" noProof="0" dirty="0">
                <a:latin typeface="+mn-lt"/>
              </a:rPr>
              <a:t>Feedback when user gets something wrong:</a:t>
            </a:r>
          </a:p>
          <a:p>
            <a:pPr marL="533400" indent="-533400" eaLnBrk="1" hangingPunct="1">
              <a:spcBef>
                <a:spcPts val="2400"/>
              </a:spcBef>
              <a:buFontTx/>
              <a:buAutoNum type="arabicPeriod"/>
            </a:pPr>
            <a:r>
              <a:rPr lang="en-US" altLang="ja-JP" sz="2800" i="1" noProof="0" dirty="0">
                <a:latin typeface="+mn-lt"/>
              </a:rPr>
              <a:t>“</a:t>
            </a:r>
            <a:r>
              <a:rPr lang="en-US" sz="2800" i="1" noProof="0" dirty="0">
                <a:latin typeface="+mn-lt"/>
              </a:rPr>
              <a:t>Now Chris, that</a:t>
            </a:r>
            <a:r>
              <a:rPr lang="en-US" altLang="ja-JP" sz="2800" i="1" noProof="0" dirty="0">
                <a:latin typeface="+mn-lt"/>
              </a:rPr>
              <a:t>’</a:t>
            </a:r>
            <a:r>
              <a:rPr lang="en-US" sz="2800" i="1" noProof="0" dirty="0">
                <a:latin typeface="+mn-lt"/>
              </a:rPr>
              <a:t>s not right. You can do better than that. Try again.</a:t>
            </a:r>
            <a:r>
              <a:rPr lang="en-US" altLang="ja-JP" sz="2800" i="1" noProof="0" dirty="0">
                <a:latin typeface="+mn-lt"/>
              </a:rPr>
              <a:t>”</a:t>
            </a:r>
            <a:endParaRPr lang="en-US" sz="2800" i="1" noProof="0" dirty="0">
              <a:latin typeface="+mn-lt"/>
            </a:endParaRPr>
          </a:p>
          <a:p>
            <a:pPr marL="533400" indent="-533400" eaLnBrk="1" hangingPunct="1">
              <a:spcBef>
                <a:spcPts val="1200"/>
              </a:spcBef>
              <a:buFontTx/>
              <a:buAutoNum type="arabicPeriod"/>
            </a:pPr>
            <a:r>
              <a:rPr lang="en-US" altLang="ja-JP" sz="2800" i="1" noProof="0" dirty="0">
                <a:latin typeface="+mn-lt"/>
              </a:rPr>
              <a:t>“</a:t>
            </a:r>
            <a:r>
              <a:rPr lang="en-US" sz="2800" i="1" noProof="0" dirty="0">
                <a:latin typeface="+mn-lt"/>
              </a:rPr>
              <a:t>Incorrect. Try again.</a:t>
            </a:r>
            <a:r>
              <a:rPr lang="en-US" altLang="ja-JP" sz="2800" i="1" noProof="0" dirty="0">
                <a:latin typeface="+mn-lt"/>
              </a:rPr>
              <a:t>”</a:t>
            </a:r>
          </a:p>
          <a:p>
            <a:pPr marL="0" indent="0">
              <a:spcBef>
                <a:spcPts val="2400"/>
              </a:spcBef>
              <a:buNone/>
            </a:pPr>
            <a:r>
              <a:rPr lang="en-US" noProof="0" dirty="0">
                <a:latin typeface="+mn-lt"/>
              </a:rPr>
              <a:t>Is there a difference as to what you prefer depending on type of message? Why?</a:t>
            </a:r>
          </a:p>
        </p:txBody>
      </p:sp>
      <p:sp>
        <p:nvSpPr>
          <p:cNvPr id="4" name="Footer Placeholder 3">
            <a:extLst>
              <a:ext uri="{FF2B5EF4-FFF2-40B4-BE49-F238E27FC236}">
                <a16:creationId xmlns:a16="http://schemas.microsoft.com/office/drawing/2014/main" id="{35149C8F-C972-7344-8188-EDC697873870}"/>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1D4FBE7B-40AB-4F42-B430-716703945266}"/>
              </a:ext>
            </a:extLst>
          </p:cNvPr>
          <p:cNvSpPr>
            <a:spLocks noGrp="1"/>
          </p:cNvSpPr>
          <p:nvPr>
            <p:ph type="sldNum" sz="quarter" idx="12"/>
          </p:nvPr>
        </p:nvSpPr>
        <p:spPr/>
        <p:txBody>
          <a:bodyPr/>
          <a:lstStyle/>
          <a:p>
            <a:fld id="{A7EA2D8D-44E5-43C4-BBA1-AE3E32EF0894}" type="slidenum">
              <a:rPr lang="en-GB" smtClean="0"/>
              <a:t>41</a:t>
            </a:fld>
            <a:endParaRPr lang="en-GB" dirty="0"/>
          </a:p>
        </p:txBody>
      </p:sp>
    </p:spTree>
    <p:extLst>
      <p:ext uri="{BB962C8B-B14F-4D97-AF65-F5344CB8AC3E}">
        <p14:creationId xmlns:p14="http://schemas.microsoft.com/office/powerpoint/2010/main" val="1084508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idx="4294967295"/>
          </p:nvPr>
        </p:nvSpPr>
        <p:spPr/>
        <p:txBody>
          <a:bodyPr>
            <a:normAutofit/>
          </a:bodyPr>
          <a:lstStyle/>
          <a:p>
            <a:pPr eaLnBrk="1" hangingPunct="1"/>
            <a:r>
              <a:rPr lang="en-US" sz="3600" noProof="0" dirty="0">
                <a:latin typeface="+mj-lt"/>
              </a:rPr>
              <a:t>Evidence to support anthropomorphism</a:t>
            </a:r>
          </a:p>
        </p:txBody>
      </p:sp>
      <p:sp>
        <p:nvSpPr>
          <p:cNvPr id="72709" name="Rectangle 3"/>
          <p:cNvSpPr>
            <a:spLocks noGrp="1" noChangeArrowheads="1"/>
          </p:cNvSpPr>
          <p:nvPr>
            <p:ph type="body" idx="4294967295"/>
          </p:nvPr>
        </p:nvSpPr>
        <p:spPr>
          <a:xfrm>
            <a:off x="685800" y="1556792"/>
            <a:ext cx="7772400" cy="4920208"/>
          </a:xfrm>
        </p:spPr>
        <p:txBody>
          <a:bodyPr>
            <a:normAutofit/>
          </a:bodyPr>
          <a:lstStyle/>
          <a:p>
            <a:pPr eaLnBrk="1" hangingPunct="1"/>
            <a:r>
              <a:rPr lang="en-US" sz="2800" noProof="0" dirty="0">
                <a:latin typeface="+mn-lt"/>
              </a:rPr>
              <a:t>Reeves and Naas (1996) found that computers that flatter and praise users in educational software programs result in:</a:t>
            </a:r>
          </a:p>
          <a:p>
            <a:pPr marL="0" indent="0" eaLnBrk="1" hangingPunct="1">
              <a:spcBef>
                <a:spcPts val="1200"/>
              </a:spcBef>
              <a:buNone/>
            </a:pPr>
            <a:r>
              <a:rPr lang="en-US" sz="2800" noProof="0" dirty="0">
                <a:latin typeface="+mn-lt"/>
              </a:rPr>
              <a:t>	Positive impact on users</a:t>
            </a:r>
          </a:p>
          <a:p>
            <a:pPr eaLnBrk="1" hangingPunct="1">
              <a:spcBef>
                <a:spcPts val="2400"/>
              </a:spcBef>
              <a:buFontTx/>
              <a:buNone/>
            </a:pPr>
            <a:r>
              <a:rPr lang="en-US" altLang="ja-JP" sz="2800" i="1" noProof="0" dirty="0">
                <a:latin typeface="+mn-lt"/>
              </a:rPr>
              <a:t>“</a:t>
            </a:r>
            <a:r>
              <a:rPr lang="en-US" sz="2800" i="1" noProof="0" dirty="0">
                <a:latin typeface="+mn-lt"/>
              </a:rPr>
              <a:t>Your question makes an important and useful distinction. Great job!</a:t>
            </a:r>
            <a:r>
              <a:rPr lang="en-US" altLang="ja-JP" sz="2800" i="1" noProof="0" dirty="0">
                <a:latin typeface="+mn-lt"/>
              </a:rPr>
              <a:t>”</a:t>
            </a:r>
            <a:endParaRPr lang="en-US" sz="2800" i="1" noProof="0" dirty="0">
              <a:latin typeface="+mn-lt"/>
            </a:endParaRPr>
          </a:p>
          <a:p>
            <a:pPr eaLnBrk="1" hangingPunct="1">
              <a:spcBef>
                <a:spcPts val="2400"/>
              </a:spcBef>
            </a:pPr>
            <a:r>
              <a:rPr lang="en-US" sz="2800" noProof="0" dirty="0">
                <a:latin typeface="+mn-lt"/>
              </a:rPr>
              <a:t>Students were more willing to continue with exercises with this kind of feedback</a:t>
            </a:r>
          </a:p>
        </p:txBody>
      </p:sp>
      <p:sp>
        <p:nvSpPr>
          <p:cNvPr id="4" name="Footer Placeholder 3">
            <a:extLst>
              <a:ext uri="{FF2B5EF4-FFF2-40B4-BE49-F238E27FC236}">
                <a16:creationId xmlns:a16="http://schemas.microsoft.com/office/drawing/2014/main" id="{743398E1-8F82-1D46-84FB-A56C84F8DFE9}"/>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FFD1492E-03F4-0446-8D64-F3D71793AC07}"/>
              </a:ext>
            </a:extLst>
          </p:cNvPr>
          <p:cNvSpPr>
            <a:spLocks noGrp="1"/>
          </p:cNvSpPr>
          <p:nvPr>
            <p:ph type="sldNum" sz="quarter" idx="12"/>
          </p:nvPr>
        </p:nvSpPr>
        <p:spPr/>
        <p:txBody>
          <a:bodyPr/>
          <a:lstStyle/>
          <a:p>
            <a:fld id="{A7EA2D8D-44E5-43C4-BBA1-AE3E32EF0894}" type="slidenum">
              <a:rPr lang="en-GB" smtClean="0"/>
              <a:t>42</a:t>
            </a:fld>
            <a:endParaRPr lang="en-GB" dirty="0"/>
          </a:p>
        </p:txBody>
      </p:sp>
      <p:sp>
        <p:nvSpPr>
          <p:cNvPr id="8" name="Right Arrow 7">
            <a:extLst>
              <a:ext uri="{FF2B5EF4-FFF2-40B4-BE49-F238E27FC236}">
                <a16:creationId xmlns:a16="http://schemas.microsoft.com/office/drawing/2014/main" id="{2391213B-FD6A-0C4D-B2A2-1D434C0FC529}"/>
              </a:ext>
            </a:extLst>
          </p:cNvPr>
          <p:cNvSpPr/>
          <p:nvPr/>
        </p:nvSpPr>
        <p:spPr>
          <a:xfrm>
            <a:off x="1115616" y="3140968"/>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083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Title 1"/>
          <p:cNvSpPr>
            <a:spLocks noGrp="1"/>
          </p:cNvSpPr>
          <p:nvPr>
            <p:ph type="title" idx="4294967295"/>
          </p:nvPr>
        </p:nvSpPr>
        <p:spPr/>
        <p:txBody>
          <a:bodyPr/>
          <a:lstStyle/>
          <a:p>
            <a:pPr eaLnBrk="1" hangingPunct="1"/>
            <a:r>
              <a:rPr lang="en-US" noProof="0" dirty="0">
                <a:latin typeface="+mj-lt"/>
              </a:rPr>
              <a:t>Robot-like or cuddly?</a:t>
            </a:r>
          </a:p>
        </p:txBody>
      </p:sp>
      <p:sp>
        <p:nvSpPr>
          <p:cNvPr id="89095" name="Content Placeholder 2"/>
          <p:cNvSpPr>
            <a:spLocks noGrp="1"/>
          </p:cNvSpPr>
          <p:nvPr>
            <p:ph idx="4294967295"/>
          </p:nvPr>
        </p:nvSpPr>
        <p:spPr/>
        <p:txBody>
          <a:bodyPr/>
          <a:lstStyle/>
          <a:p>
            <a:pPr marL="0" indent="0" algn="ctr" eaLnBrk="1" hangingPunct="1">
              <a:buNone/>
            </a:pPr>
            <a:r>
              <a:rPr lang="en-US" noProof="0" dirty="0">
                <a:latin typeface="+mj-lt"/>
              </a:rPr>
              <a:t>Which do you prefer and why?</a:t>
            </a:r>
          </a:p>
        </p:txBody>
      </p:sp>
      <p:pic>
        <p:nvPicPr>
          <p:cNvPr id="4" name="Picture 3" descr="Photos depict Robot pets: (a) Aibo and (b) the Haptic Creature. "/>
          <p:cNvPicPr>
            <a:picLocks noChangeAspect="1"/>
          </p:cNvPicPr>
          <p:nvPr/>
        </p:nvPicPr>
        <p:blipFill>
          <a:blip r:embed="rId3"/>
          <a:stretch>
            <a:fillRect/>
          </a:stretch>
        </p:blipFill>
        <p:spPr>
          <a:xfrm>
            <a:off x="986979" y="2564904"/>
            <a:ext cx="7170042" cy="3193380"/>
          </a:xfrm>
          <a:prstGeom prst="rect">
            <a:avLst/>
          </a:prstGeom>
        </p:spPr>
      </p:pic>
      <p:sp>
        <p:nvSpPr>
          <p:cNvPr id="5" name="TextBox 4"/>
          <p:cNvSpPr txBox="1"/>
          <p:nvPr/>
        </p:nvSpPr>
        <p:spPr>
          <a:xfrm>
            <a:off x="2123728" y="5871925"/>
            <a:ext cx="699230" cy="400110"/>
          </a:xfrm>
          <a:prstGeom prst="rect">
            <a:avLst/>
          </a:prstGeom>
          <a:noFill/>
        </p:spPr>
        <p:txBody>
          <a:bodyPr wrap="none" rtlCol="0">
            <a:spAutoFit/>
          </a:bodyPr>
          <a:lstStyle/>
          <a:p>
            <a:r>
              <a:rPr lang="en-US" sz="2000" dirty="0"/>
              <a:t>Aibo</a:t>
            </a:r>
          </a:p>
        </p:txBody>
      </p:sp>
      <p:sp>
        <p:nvSpPr>
          <p:cNvPr id="10" name="TextBox 9"/>
          <p:cNvSpPr txBox="1"/>
          <p:nvPr/>
        </p:nvSpPr>
        <p:spPr>
          <a:xfrm>
            <a:off x="4917740" y="5871925"/>
            <a:ext cx="2895600" cy="400110"/>
          </a:xfrm>
          <a:prstGeom prst="rect">
            <a:avLst/>
          </a:prstGeom>
          <a:noFill/>
        </p:spPr>
        <p:txBody>
          <a:bodyPr wrap="square" rtlCol="0">
            <a:spAutoFit/>
          </a:bodyPr>
          <a:lstStyle/>
          <a:p>
            <a:r>
              <a:rPr lang="en-US" sz="2000" dirty="0"/>
              <a:t>The Haptic Creature</a:t>
            </a:r>
          </a:p>
        </p:txBody>
      </p:sp>
      <p:sp>
        <p:nvSpPr>
          <p:cNvPr id="3" name="Footer Placeholder 2">
            <a:extLst>
              <a:ext uri="{FF2B5EF4-FFF2-40B4-BE49-F238E27FC236}">
                <a16:creationId xmlns:a16="http://schemas.microsoft.com/office/drawing/2014/main" id="{15EEEEBA-A2DF-AD46-959D-EDC41B729318}"/>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3261F8A8-F253-BD46-B847-9B255E0DFC6D}"/>
              </a:ext>
            </a:extLst>
          </p:cNvPr>
          <p:cNvSpPr>
            <a:spLocks noGrp="1"/>
          </p:cNvSpPr>
          <p:nvPr>
            <p:ph type="sldNum" sz="quarter" idx="12"/>
          </p:nvPr>
        </p:nvSpPr>
        <p:spPr/>
        <p:txBody>
          <a:bodyPr/>
          <a:lstStyle/>
          <a:p>
            <a:fld id="{A7EA2D8D-44E5-43C4-BBA1-AE3E32EF0894}" type="slidenum">
              <a:rPr lang="en-GB" smtClean="0"/>
              <a:t>43</a:t>
            </a:fld>
            <a:endParaRPr lang="en-GB" dirty="0"/>
          </a:p>
        </p:txBody>
      </p:sp>
    </p:spTree>
    <p:extLst>
      <p:ext uri="{BB962C8B-B14F-4D97-AF65-F5344CB8AC3E}">
        <p14:creationId xmlns:p14="http://schemas.microsoft.com/office/powerpoint/2010/main" val="2312229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848" y="404664"/>
            <a:ext cx="8229600" cy="1666867"/>
          </a:xfrm>
        </p:spPr>
        <p:txBody>
          <a:bodyPr>
            <a:normAutofit fontScale="90000"/>
          </a:bodyPr>
          <a:lstStyle/>
          <a:p>
            <a:r>
              <a:rPr lang="en-US" noProof="0" dirty="0">
                <a:latin typeface="+mj-lt"/>
              </a:rPr>
              <a:t>Is it OK for seniors to develop an emotional attachment with the robot Zora? </a:t>
            </a:r>
          </a:p>
        </p:txBody>
      </p:sp>
      <p:pic>
        <p:nvPicPr>
          <p:cNvPr id="6" name="Content Placeholder 5" descr="Photo depicts the Zora robot."/>
          <p:cNvPicPr>
            <a:picLocks noGrp="1" noChangeAspect="1"/>
          </p:cNvPicPr>
          <p:nvPr>
            <p:ph idx="1"/>
          </p:nvPr>
        </p:nvPicPr>
        <p:blipFill>
          <a:blip r:embed="rId2"/>
          <a:stretch>
            <a:fillRect/>
          </a:stretch>
        </p:blipFill>
        <p:spPr>
          <a:xfrm>
            <a:off x="2843808" y="2307736"/>
            <a:ext cx="4101554" cy="3586475"/>
          </a:xfrm>
          <a:prstGeom prst="rect">
            <a:avLst/>
          </a:prstGeom>
        </p:spPr>
      </p:pic>
      <p:sp>
        <p:nvSpPr>
          <p:cNvPr id="5" name="Footer Placeholder 4">
            <a:extLst>
              <a:ext uri="{FF2B5EF4-FFF2-40B4-BE49-F238E27FC236}">
                <a16:creationId xmlns:a16="http://schemas.microsoft.com/office/drawing/2014/main" id="{63C20378-7C84-6E48-8CE7-56CF8AA3ECAC}"/>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BAA87305-4D56-8041-911C-8B8245FA0EA5}"/>
              </a:ext>
            </a:extLst>
          </p:cNvPr>
          <p:cNvSpPr>
            <a:spLocks noGrp="1"/>
          </p:cNvSpPr>
          <p:nvPr>
            <p:ph type="sldNum" sz="quarter" idx="12"/>
          </p:nvPr>
        </p:nvSpPr>
        <p:spPr/>
        <p:txBody>
          <a:bodyPr/>
          <a:lstStyle/>
          <a:p>
            <a:fld id="{A7EA2D8D-44E5-43C4-BBA1-AE3E32EF0894}" type="slidenum">
              <a:rPr lang="en-GB" smtClean="0"/>
              <a:t>44</a:t>
            </a:fld>
            <a:endParaRPr lang="en-GB" dirty="0"/>
          </a:p>
        </p:txBody>
      </p:sp>
    </p:spTree>
    <p:extLst>
      <p:ext uri="{BB962C8B-B14F-4D97-AF65-F5344CB8AC3E}">
        <p14:creationId xmlns:p14="http://schemas.microsoft.com/office/powerpoint/2010/main" val="1971186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Grp="1" noChangeArrowheads="1"/>
          </p:cNvSpPr>
          <p:nvPr>
            <p:ph type="title" idx="4294967295"/>
          </p:nvPr>
        </p:nvSpPr>
        <p:spPr>
          <a:xfrm>
            <a:off x="683568" y="260648"/>
            <a:ext cx="7772400" cy="815752"/>
          </a:xfrm>
        </p:spPr>
        <p:txBody>
          <a:bodyPr/>
          <a:lstStyle/>
          <a:p>
            <a:pPr eaLnBrk="1" hangingPunct="1"/>
            <a:r>
              <a:rPr lang="en-US" noProof="0" dirty="0">
                <a:latin typeface="+mj-lt"/>
              </a:rPr>
              <a:t>Summary</a:t>
            </a:r>
          </a:p>
        </p:txBody>
      </p:sp>
      <p:sp>
        <p:nvSpPr>
          <p:cNvPr id="101381" name="Rectangle 3"/>
          <p:cNvSpPr>
            <a:spLocks noGrp="1" noChangeArrowheads="1"/>
          </p:cNvSpPr>
          <p:nvPr>
            <p:ph type="body" idx="4294967295"/>
          </p:nvPr>
        </p:nvSpPr>
        <p:spPr>
          <a:xfrm>
            <a:off x="683568" y="1124087"/>
            <a:ext cx="7772400" cy="5184576"/>
          </a:xfrm>
        </p:spPr>
        <p:txBody>
          <a:bodyPr>
            <a:normAutofit fontScale="25000" lnSpcReduction="20000"/>
          </a:bodyPr>
          <a:lstStyle/>
          <a:p>
            <a:r>
              <a:rPr lang="en-US" sz="8400" noProof="0" dirty="0">
                <a:latin typeface="+mn-lt"/>
              </a:rPr>
              <a:t>Emotional aspects of interaction design are concerned with how to facilitate certain states (for example, pleasure) or avoid reactions (for instance, frustration)</a:t>
            </a:r>
          </a:p>
          <a:p>
            <a:pPr lvl="0"/>
            <a:r>
              <a:rPr lang="en-US" sz="8400" noProof="0" dirty="0">
                <a:latin typeface="+mn-lt"/>
              </a:rPr>
              <a:t>Well-designed interfaces can elicit good feelings in people</a:t>
            </a:r>
          </a:p>
          <a:p>
            <a:pPr lvl="0"/>
            <a:r>
              <a:rPr lang="en-US" sz="8400" noProof="0" dirty="0">
                <a:latin typeface="+mn-lt"/>
              </a:rPr>
              <a:t>Aesthetically-pleasing interfaces can be a pleasure to use</a:t>
            </a:r>
          </a:p>
          <a:p>
            <a:pPr lvl="0"/>
            <a:r>
              <a:rPr lang="en-US" sz="8400" noProof="0" dirty="0">
                <a:latin typeface="+mn-lt"/>
              </a:rPr>
              <a:t>Expressive interfaces can provide reassuring feedback to users</a:t>
            </a:r>
          </a:p>
          <a:p>
            <a:pPr lvl="0"/>
            <a:r>
              <a:rPr lang="en-US" sz="8400" noProof="0" dirty="0">
                <a:latin typeface="+mn-lt"/>
              </a:rPr>
              <a:t>Badly designed interfaces make people frustrated, annoyed, or angry</a:t>
            </a:r>
          </a:p>
          <a:p>
            <a:pPr lvl="0"/>
            <a:r>
              <a:rPr lang="en-US" sz="8400" noProof="0" dirty="0">
                <a:latin typeface="+mn-lt"/>
              </a:rPr>
              <a:t>Emotional AI and affective computing use AI and sensor technology for detecting people’s emotions by analyzing their facial expressions and conversations</a:t>
            </a:r>
          </a:p>
          <a:p>
            <a:pPr lvl="0"/>
            <a:r>
              <a:rPr lang="en-US" sz="8400" noProof="0" dirty="0">
                <a:latin typeface="+mn-lt"/>
              </a:rPr>
              <a:t>Emotional technologies can be designed to persuade people to change their behaviors</a:t>
            </a:r>
          </a:p>
          <a:p>
            <a:pPr lvl="0"/>
            <a:r>
              <a:rPr lang="en-US" sz="8400" noProof="0" dirty="0">
                <a:latin typeface="+mn-lt"/>
              </a:rPr>
              <a:t>Anthropomorphism is the attribution of human qualities to objects</a:t>
            </a:r>
          </a:p>
          <a:p>
            <a:pPr lvl="0"/>
            <a:r>
              <a:rPr lang="en-US" sz="8400" noProof="0" dirty="0">
                <a:latin typeface="+mn-lt"/>
              </a:rPr>
              <a:t>Increasingly, robots are being used as companions in the home</a:t>
            </a:r>
          </a:p>
          <a:p>
            <a:pPr eaLnBrk="1" hangingPunct="1">
              <a:lnSpc>
                <a:spcPct val="90000"/>
              </a:lnSpc>
            </a:pPr>
            <a:endParaRPr lang="en-US" sz="1800" noProof="0" dirty="0">
              <a:latin typeface="Liberation Sans"/>
            </a:endParaRPr>
          </a:p>
        </p:txBody>
      </p:sp>
      <p:sp>
        <p:nvSpPr>
          <p:cNvPr id="4" name="Footer Placeholder 3">
            <a:extLst>
              <a:ext uri="{FF2B5EF4-FFF2-40B4-BE49-F238E27FC236}">
                <a16:creationId xmlns:a16="http://schemas.microsoft.com/office/drawing/2014/main" id="{3642F883-72EE-2B48-8074-7FD005781568}"/>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359BBD9D-3841-C144-901F-ED89116861F4}"/>
              </a:ext>
            </a:extLst>
          </p:cNvPr>
          <p:cNvSpPr>
            <a:spLocks noGrp="1"/>
          </p:cNvSpPr>
          <p:nvPr>
            <p:ph type="sldNum" sz="quarter" idx="12"/>
          </p:nvPr>
        </p:nvSpPr>
        <p:spPr/>
        <p:txBody>
          <a:bodyPr/>
          <a:lstStyle/>
          <a:p>
            <a:fld id="{A7EA2D8D-44E5-43C4-BBA1-AE3E32EF0894}" type="slidenum">
              <a:rPr lang="en-GB" smtClean="0"/>
              <a:t>45</a:t>
            </a:fld>
            <a:endParaRPr lang="en-GB" dirty="0"/>
          </a:p>
        </p:txBody>
      </p:sp>
    </p:spTree>
    <p:extLst>
      <p:ext uri="{BB962C8B-B14F-4D97-AF65-F5344CB8AC3E}">
        <p14:creationId xmlns:p14="http://schemas.microsoft.com/office/powerpoint/2010/main" val="2488700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itle 1"/>
          <p:cNvSpPr>
            <a:spLocks noGrp="1"/>
          </p:cNvSpPr>
          <p:nvPr>
            <p:ph type="title" idx="4294967295"/>
          </p:nvPr>
        </p:nvSpPr>
        <p:spPr/>
        <p:txBody>
          <a:bodyPr/>
          <a:lstStyle/>
          <a:p>
            <a:pPr eaLnBrk="1" hangingPunct="1"/>
            <a:r>
              <a:rPr lang="en-US" noProof="0" dirty="0">
                <a:latin typeface="+mj-lt"/>
              </a:rPr>
              <a:t>Activity</a:t>
            </a:r>
          </a:p>
        </p:txBody>
      </p:sp>
      <p:sp>
        <p:nvSpPr>
          <p:cNvPr id="23557" name="Content Placeholder 2"/>
          <p:cNvSpPr>
            <a:spLocks noGrp="1"/>
          </p:cNvSpPr>
          <p:nvPr>
            <p:ph idx="4294967295"/>
          </p:nvPr>
        </p:nvSpPr>
        <p:spPr/>
        <p:txBody>
          <a:bodyPr>
            <a:normAutofit/>
          </a:bodyPr>
          <a:lstStyle/>
          <a:p>
            <a:pPr eaLnBrk="1" hangingPunct="1"/>
            <a:r>
              <a:rPr lang="en-US" noProof="0" dirty="0">
                <a:latin typeface="+mj-lt"/>
              </a:rPr>
              <a:t>Try to remember the emotions you went through when buying a big ticket item online (for example, a refrigerator, a vacation, or a computer)</a:t>
            </a:r>
            <a:endParaRPr lang="en-US" sz="1400" noProof="0" dirty="0">
              <a:latin typeface="+mj-lt"/>
            </a:endParaRPr>
          </a:p>
          <a:p>
            <a:pPr eaLnBrk="1" hangingPunct="1">
              <a:spcBef>
                <a:spcPts val="2400"/>
              </a:spcBef>
            </a:pPr>
            <a:r>
              <a:rPr lang="en-US" noProof="0" dirty="0">
                <a:latin typeface="+mj-lt"/>
              </a:rPr>
              <a:t>How many different emotions did you go through?</a:t>
            </a:r>
          </a:p>
          <a:p>
            <a:pPr marL="0" indent="0" eaLnBrk="1" hangingPunct="1">
              <a:buNone/>
            </a:pPr>
            <a:endParaRPr lang="en-US" noProof="0" dirty="0">
              <a:latin typeface="Liberation Sans"/>
            </a:endParaRPr>
          </a:p>
        </p:txBody>
      </p:sp>
      <p:sp>
        <p:nvSpPr>
          <p:cNvPr id="4" name="Footer Placeholder 3">
            <a:extLst>
              <a:ext uri="{FF2B5EF4-FFF2-40B4-BE49-F238E27FC236}">
                <a16:creationId xmlns:a16="http://schemas.microsoft.com/office/drawing/2014/main" id="{8852374B-22A7-C745-AC82-DAE0EB43B430}"/>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11F395C6-8790-2E41-B34F-41603EBE8AEE}"/>
              </a:ext>
            </a:extLst>
          </p:cNvPr>
          <p:cNvSpPr>
            <a:spLocks noGrp="1"/>
          </p:cNvSpPr>
          <p:nvPr>
            <p:ph type="sldNum" sz="quarter" idx="12"/>
          </p:nvPr>
        </p:nvSpPr>
        <p:spPr/>
        <p:txBody>
          <a:bodyPr/>
          <a:lstStyle/>
          <a:p>
            <a:fld id="{A7EA2D8D-44E5-43C4-BBA1-AE3E32EF0894}" type="slidenum">
              <a:rPr lang="en-GB" smtClean="0"/>
              <a:t>5</a:t>
            </a:fld>
            <a:endParaRPr lang="en-GB" dirty="0"/>
          </a:p>
        </p:txBody>
      </p:sp>
    </p:spTree>
    <p:extLst>
      <p:ext uri="{BB962C8B-B14F-4D97-AF65-F5344CB8AC3E}">
        <p14:creationId xmlns:p14="http://schemas.microsoft.com/office/powerpoint/2010/main" val="394339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656" y="342107"/>
            <a:ext cx="9011344" cy="1143000"/>
          </a:xfrm>
        </p:spPr>
        <p:txBody>
          <a:bodyPr>
            <a:normAutofit fontScale="90000"/>
          </a:bodyPr>
          <a:lstStyle/>
          <a:p>
            <a:r>
              <a:rPr lang="en-US" noProof="0" dirty="0">
                <a:latin typeface="+mj-lt"/>
              </a:rPr>
              <a:t>Why has this simple way of obtaining visitor feedback been so effective?</a:t>
            </a:r>
          </a:p>
        </p:txBody>
      </p:sp>
      <p:pic>
        <p:nvPicPr>
          <p:cNvPr id="7" name="Content Placeholder 6" descr="Photo depicts a smiley push button feedback terminal located following security at Heathrow Airport."/>
          <p:cNvPicPr>
            <a:picLocks noGrp="1" noChangeAspect="1"/>
          </p:cNvPicPr>
          <p:nvPr>
            <p:ph idx="1"/>
          </p:nvPr>
        </p:nvPicPr>
        <p:blipFill>
          <a:blip r:embed="rId2"/>
          <a:stretch>
            <a:fillRect/>
          </a:stretch>
        </p:blipFill>
        <p:spPr>
          <a:xfrm>
            <a:off x="1970559" y="1972789"/>
            <a:ext cx="5202882" cy="3895878"/>
          </a:xfrm>
          <a:prstGeom prst="rect">
            <a:avLst/>
          </a:prstGeom>
        </p:spPr>
      </p:pic>
      <p:sp>
        <p:nvSpPr>
          <p:cNvPr id="5" name="Footer Placeholder 4">
            <a:extLst>
              <a:ext uri="{FF2B5EF4-FFF2-40B4-BE49-F238E27FC236}">
                <a16:creationId xmlns:a16="http://schemas.microsoft.com/office/drawing/2014/main" id="{7109F714-8FC3-F944-A878-5630C6C8F257}"/>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23C78F2F-1E9F-A340-A8ED-68E4342D2E7F}"/>
              </a:ext>
            </a:extLst>
          </p:cNvPr>
          <p:cNvSpPr>
            <a:spLocks noGrp="1"/>
          </p:cNvSpPr>
          <p:nvPr>
            <p:ph type="sldNum" sz="quarter" idx="12"/>
          </p:nvPr>
        </p:nvSpPr>
        <p:spPr/>
        <p:txBody>
          <a:bodyPr/>
          <a:lstStyle/>
          <a:p>
            <a:fld id="{A7EA2D8D-44E5-43C4-BBA1-AE3E32EF0894}" type="slidenum">
              <a:rPr lang="en-GB" smtClean="0"/>
              <a:t>6</a:t>
            </a:fld>
            <a:endParaRPr lang="en-GB" dirty="0"/>
          </a:p>
        </p:txBody>
      </p:sp>
    </p:spTree>
    <p:extLst>
      <p:ext uri="{BB962C8B-B14F-4D97-AF65-F5344CB8AC3E}">
        <p14:creationId xmlns:p14="http://schemas.microsoft.com/office/powerpoint/2010/main" val="2123797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213" y="260648"/>
            <a:ext cx="6851104" cy="1143000"/>
          </a:xfrm>
        </p:spPr>
        <p:txBody>
          <a:bodyPr>
            <a:normAutofit fontScale="90000"/>
          </a:bodyPr>
          <a:lstStyle/>
          <a:p>
            <a:r>
              <a:rPr lang="en-US" noProof="0" dirty="0">
                <a:latin typeface="+mj-lt"/>
              </a:rPr>
              <a:t>Pulling at the heart strings with an emotive message</a:t>
            </a:r>
          </a:p>
        </p:txBody>
      </p:sp>
      <p:pic>
        <p:nvPicPr>
          <p:cNvPr id="7" name="Content Placeholder 6" descr="Screenshot of a web page from Crisis, which is UK homelessness charity."/>
          <p:cNvPicPr>
            <a:picLocks noGrp="1" noChangeAspect="1"/>
          </p:cNvPicPr>
          <p:nvPr>
            <p:ph idx="1"/>
          </p:nvPr>
        </p:nvPicPr>
        <p:blipFill>
          <a:blip r:embed="rId2"/>
          <a:stretch>
            <a:fillRect/>
          </a:stretch>
        </p:blipFill>
        <p:spPr>
          <a:xfrm>
            <a:off x="1115616" y="1988840"/>
            <a:ext cx="7234298" cy="4112443"/>
          </a:xfrm>
          <a:prstGeom prst="rect">
            <a:avLst/>
          </a:prstGeom>
        </p:spPr>
      </p:pic>
      <p:sp>
        <p:nvSpPr>
          <p:cNvPr id="3" name="Footer Placeholder 2">
            <a:extLst>
              <a:ext uri="{FF2B5EF4-FFF2-40B4-BE49-F238E27FC236}">
                <a16:creationId xmlns:a16="http://schemas.microsoft.com/office/drawing/2014/main" id="{50090F4A-37D3-F842-8330-E6C5F346317D}"/>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B68C19F8-F95E-AE45-8343-CD80129A5E88}"/>
              </a:ext>
            </a:extLst>
          </p:cNvPr>
          <p:cNvSpPr>
            <a:spLocks noGrp="1"/>
          </p:cNvSpPr>
          <p:nvPr>
            <p:ph type="sldNum" sz="quarter" idx="12"/>
          </p:nvPr>
        </p:nvSpPr>
        <p:spPr/>
        <p:txBody>
          <a:bodyPr/>
          <a:lstStyle/>
          <a:p>
            <a:fld id="{A7EA2D8D-44E5-43C4-BBA1-AE3E32EF0894}" type="slidenum">
              <a:rPr lang="en-GB" smtClean="0"/>
              <a:t>7</a:t>
            </a:fld>
            <a:endParaRPr lang="en-GB" dirty="0"/>
          </a:p>
        </p:txBody>
      </p:sp>
    </p:spTree>
    <p:extLst>
      <p:ext uri="{BB962C8B-B14F-4D97-AF65-F5344CB8AC3E}">
        <p14:creationId xmlns:p14="http://schemas.microsoft.com/office/powerpoint/2010/main" val="1368526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 y="342107"/>
            <a:ext cx="9227368" cy="1143000"/>
          </a:xfrm>
        </p:spPr>
        <p:txBody>
          <a:bodyPr>
            <a:normAutofit fontScale="90000"/>
          </a:bodyPr>
          <a:lstStyle/>
          <a:p>
            <a:r>
              <a:rPr lang="en-US" noProof="0" dirty="0">
                <a:latin typeface="+mj-lt"/>
              </a:rPr>
              <a:t>How easy is it to design an interface to match or change how we are feeling?</a:t>
            </a:r>
          </a:p>
        </p:txBody>
      </p:sp>
      <p:sp>
        <p:nvSpPr>
          <p:cNvPr id="3" name="Content Placeholder 2"/>
          <p:cNvSpPr>
            <a:spLocks noGrp="1"/>
          </p:cNvSpPr>
          <p:nvPr>
            <p:ph idx="1"/>
          </p:nvPr>
        </p:nvSpPr>
        <p:spPr/>
        <p:txBody>
          <a:bodyPr>
            <a:normAutofit fontScale="92500" lnSpcReduction="10000"/>
          </a:bodyPr>
          <a:lstStyle/>
          <a:p>
            <a:pPr>
              <a:spcBef>
                <a:spcPts val="0"/>
              </a:spcBef>
            </a:pPr>
            <a:r>
              <a:rPr lang="en-US" sz="2800" noProof="0" dirty="0">
                <a:latin typeface="+mn-lt"/>
              </a:rPr>
              <a:t>Should an interface be designed to improve how we feel?</a:t>
            </a:r>
          </a:p>
          <a:p>
            <a:pPr lvl="1">
              <a:spcBef>
                <a:spcPts val="1500"/>
              </a:spcBef>
              <a:buFont typeface="Wingdings" pitchFamily="2" charset="2"/>
              <a:buChar char="§"/>
            </a:pPr>
            <a:r>
              <a:rPr lang="en-US" noProof="0" dirty="0">
                <a:latin typeface="+mn-lt"/>
              </a:rPr>
              <a:t>If so how?</a:t>
            </a:r>
          </a:p>
          <a:p>
            <a:pPr>
              <a:spcBef>
                <a:spcPts val="1500"/>
              </a:spcBef>
            </a:pPr>
            <a:r>
              <a:rPr lang="en-US" sz="2800" noProof="0" dirty="0">
                <a:latin typeface="+mn-lt"/>
              </a:rPr>
              <a:t>Our moods and feelings are continuously changing</a:t>
            </a:r>
          </a:p>
          <a:p>
            <a:pPr lvl="1">
              <a:spcBef>
                <a:spcPts val="1500"/>
              </a:spcBef>
              <a:buFont typeface="Wingdings" pitchFamily="2" charset="2"/>
              <a:buChar char="§"/>
            </a:pPr>
            <a:r>
              <a:rPr lang="en-US" noProof="0" dirty="0">
                <a:latin typeface="+mn-lt"/>
              </a:rPr>
              <a:t>How does the interface keep track and know when to do something?</a:t>
            </a:r>
          </a:p>
          <a:p>
            <a:pPr>
              <a:spcBef>
                <a:spcPts val="1500"/>
              </a:spcBef>
            </a:pPr>
            <a:r>
              <a:rPr lang="en-US" sz="2800" noProof="0" dirty="0">
                <a:latin typeface="+mn-lt"/>
              </a:rPr>
              <a:t>What moods match which kinds of interfaces?</a:t>
            </a:r>
          </a:p>
          <a:p>
            <a:pPr>
              <a:spcBef>
                <a:spcPts val="1500"/>
              </a:spcBef>
            </a:pPr>
            <a:r>
              <a:rPr lang="en-US" sz="2800" noProof="0" dirty="0">
                <a:latin typeface="+mn-lt"/>
              </a:rPr>
              <a:t>How would you design an interface for when someone is happy, angry, sad, bored, or focused?</a:t>
            </a:r>
          </a:p>
        </p:txBody>
      </p:sp>
      <p:sp>
        <p:nvSpPr>
          <p:cNvPr id="6" name="Footer Placeholder 5">
            <a:extLst>
              <a:ext uri="{FF2B5EF4-FFF2-40B4-BE49-F238E27FC236}">
                <a16:creationId xmlns:a16="http://schemas.microsoft.com/office/drawing/2014/main" id="{71D7BBC2-8B0C-E54C-BBF8-D121A9B7D322}"/>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292A0AAF-EB6A-0B47-B899-5CAC5509DF32}"/>
              </a:ext>
            </a:extLst>
          </p:cNvPr>
          <p:cNvSpPr>
            <a:spLocks noGrp="1"/>
          </p:cNvSpPr>
          <p:nvPr>
            <p:ph type="sldNum" sz="quarter" idx="12"/>
          </p:nvPr>
        </p:nvSpPr>
        <p:spPr/>
        <p:txBody>
          <a:bodyPr/>
          <a:lstStyle/>
          <a:p>
            <a:fld id="{A7EA2D8D-44E5-43C4-BBA1-AE3E32EF0894}" type="slidenum">
              <a:rPr lang="en-GB" smtClean="0"/>
              <a:t>8</a:t>
            </a:fld>
            <a:endParaRPr lang="en-GB" dirty="0"/>
          </a:p>
        </p:txBody>
      </p:sp>
    </p:spTree>
    <p:extLst>
      <p:ext uri="{BB962C8B-B14F-4D97-AF65-F5344CB8AC3E}">
        <p14:creationId xmlns:p14="http://schemas.microsoft.com/office/powerpoint/2010/main" val="138229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latin typeface="+mj-lt"/>
              </a:rPr>
              <a:t>How do emotions affect behavior and behavior emotions?</a:t>
            </a:r>
          </a:p>
        </p:txBody>
      </p:sp>
      <p:sp>
        <p:nvSpPr>
          <p:cNvPr id="3" name="Content Placeholder 2"/>
          <p:cNvSpPr>
            <a:spLocks noGrp="1"/>
          </p:cNvSpPr>
          <p:nvPr>
            <p:ph idx="1"/>
          </p:nvPr>
        </p:nvSpPr>
        <p:spPr/>
        <p:txBody>
          <a:bodyPr>
            <a:normAutofit fontScale="77500" lnSpcReduction="20000"/>
          </a:bodyPr>
          <a:lstStyle/>
          <a:p>
            <a:r>
              <a:rPr lang="en-US" sz="3500" noProof="0" dirty="0">
                <a:latin typeface="+mj-lt"/>
              </a:rPr>
              <a:t>Examine how people express themselves and read each other (emotional intelligence)</a:t>
            </a:r>
          </a:p>
          <a:p>
            <a:pPr lvl="1">
              <a:buFont typeface="Wingdings" pitchFamily="2" charset="2"/>
              <a:buChar char="§"/>
            </a:pPr>
            <a:r>
              <a:rPr lang="en-US" sz="2600" dirty="0">
                <a:latin typeface="+mn-lt"/>
              </a:rPr>
              <a:t>For example, </a:t>
            </a:r>
            <a:r>
              <a:rPr lang="en-US" sz="2600" noProof="0" dirty="0">
                <a:latin typeface="+mn-lt"/>
              </a:rPr>
              <a:t>understand relationship between facial expressions, body language, gestures, and tone of voice.</a:t>
            </a:r>
          </a:p>
          <a:p>
            <a:pPr lvl="1">
              <a:buFont typeface="Wingdings" pitchFamily="2" charset="2"/>
              <a:buChar char="§"/>
            </a:pPr>
            <a:r>
              <a:rPr lang="en-US" sz="2600" noProof="0" dirty="0">
                <a:latin typeface="+mn-lt"/>
              </a:rPr>
              <a:t>When people are happy they laugh and relax body posture</a:t>
            </a:r>
          </a:p>
          <a:p>
            <a:pPr lvl="1">
              <a:buFont typeface="Wingdings" pitchFamily="2" charset="2"/>
              <a:buChar char="§"/>
            </a:pPr>
            <a:r>
              <a:rPr lang="en-US" sz="2600" noProof="0" dirty="0">
                <a:latin typeface="+mn-lt"/>
              </a:rPr>
              <a:t>When they are angry they screw up their face</a:t>
            </a:r>
          </a:p>
          <a:p>
            <a:r>
              <a:rPr lang="en-US" sz="3500" noProof="0" dirty="0">
                <a:latin typeface="+mj-lt"/>
              </a:rPr>
              <a:t>Does being angry make you concentrate better or more distracted?</a:t>
            </a:r>
          </a:p>
          <a:p>
            <a:r>
              <a:rPr lang="en-US" sz="3500" noProof="0" dirty="0">
                <a:latin typeface="+mj-lt"/>
              </a:rPr>
              <a:t>When you are happy do you take more risks such as spend more money or buy more?</a:t>
            </a:r>
          </a:p>
          <a:p>
            <a:r>
              <a:rPr lang="en-US" sz="3500" noProof="0" dirty="0">
                <a:latin typeface="+mj-lt"/>
              </a:rPr>
              <a:t>Baumeister et al (2007) argue the relationship is more complex than a single cause-and-effect model</a:t>
            </a:r>
          </a:p>
        </p:txBody>
      </p:sp>
      <p:sp>
        <p:nvSpPr>
          <p:cNvPr id="6" name="Footer Placeholder 5">
            <a:extLst>
              <a:ext uri="{FF2B5EF4-FFF2-40B4-BE49-F238E27FC236}">
                <a16:creationId xmlns:a16="http://schemas.microsoft.com/office/drawing/2014/main" id="{5227A5B7-C1FC-584F-A22C-D932361E4261}"/>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EB95E105-B509-C441-A7B7-6E52901675CA}"/>
              </a:ext>
            </a:extLst>
          </p:cNvPr>
          <p:cNvSpPr>
            <a:spLocks noGrp="1"/>
          </p:cNvSpPr>
          <p:nvPr>
            <p:ph type="sldNum" sz="quarter" idx="12"/>
          </p:nvPr>
        </p:nvSpPr>
        <p:spPr/>
        <p:txBody>
          <a:bodyPr/>
          <a:lstStyle/>
          <a:p>
            <a:fld id="{A7EA2D8D-44E5-43C4-BBA1-AE3E32EF0894}" type="slidenum">
              <a:rPr lang="en-GB" smtClean="0"/>
              <a:t>9</a:t>
            </a:fld>
            <a:endParaRPr lang="en-GB" dirty="0"/>
          </a:p>
        </p:txBody>
      </p:sp>
    </p:spTree>
    <p:extLst>
      <p:ext uri="{BB962C8B-B14F-4D97-AF65-F5344CB8AC3E}">
        <p14:creationId xmlns:p14="http://schemas.microsoft.com/office/powerpoint/2010/main" val="849148706"/>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08E00"/>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7299</TotalTime>
  <Words>3565</Words>
  <Application>Microsoft Macintosh PowerPoint</Application>
  <PresentationFormat>On-screen Show (4:3)</PresentationFormat>
  <Paragraphs>388</Paragraphs>
  <Slides>45</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Ariel</vt:lpstr>
      <vt:lpstr>Calibri</vt:lpstr>
      <vt:lpstr>Courier New</vt:lpstr>
      <vt:lpstr>Liberation Sans</vt:lpstr>
      <vt:lpstr>Times</vt:lpstr>
      <vt:lpstr>Wingdings</vt:lpstr>
      <vt:lpstr>Office Theme</vt:lpstr>
      <vt:lpstr>PowerPoint Presentation</vt:lpstr>
      <vt:lpstr>Overview</vt:lpstr>
      <vt:lpstr>Emotions and the user experience</vt:lpstr>
      <vt:lpstr>Emotional interaction</vt:lpstr>
      <vt:lpstr>Activity</vt:lpstr>
      <vt:lpstr>Why has this simple way of obtaining visitor feedback been so effective?</vt:lpstr>
      <vt:lpstr>Pulling at the heart strings with an emotive message</vt:lpstr>
      <vt:lpstr>How easy is it to design an interface to match or change how we are feeling?</vt:lpstr>
      <vt:lpstr>How do emotions affect behavior and behavior emotions?</vt:lpstr>
      <vt:lpstr>Automatic (affect) versus conscious emotions</vt:lpstr>
      <vt:lpstr>Ortony et al. (2005) model of emotional design</vt:lpstr>
      <vt:lpstr>Claims from model</vt:lpstr>
      <vt:lpstr>Designing with the three levels in mind</vt:lpstr>
      <vt:lpstr>Analyzing a swatch watch design using the model </vt:lpstr>
      <vt:lpstr>Expressive interfaces</vt:lpstr>
      <vt:lpstr>The appearance of an interface</vt:lpstr>
      <vt:lpstr>The design of thermostats</vt:lpstr>
      <vt:lpstr>Annoying interfaces</vt:lpstr>
      <vt:lpstr>At home with Bob</vt:lpstr>
      <vt:lpstr>Microsoft’s Clippy and IKEA’s Anna</vt:lpstr>
      <vt:lpstr>Frustrating interfaces</vt:lpstr>
      <vt:lpstr>Error messages</vt:lpstr>
      <vt:lpstr>A friendly cute image instead of the impersonal 404 error message</vt:lpstr>
      <vt:lpstr>Dilemma: Should computers say they’re sorry?</vt:lpstr>
      <vt:lpstr>Dilemma: Should voice assistants teach kids good manners?</vt:lpstr>
      <vt:lpstr>Affective Computing and Emotional AI</vt:lpstr>
      <vt:lpstr>Techniques used</vt:lpstr>
      <vt:lpstr>Classification of emotions</vt:lpstr>
      <vt:lpstr>Facial coding using Affdex software</vt:lpstr>
      <vt:lpstr>How is this emotional data used?</vt:lpstr>
      <vt:lpstr>Indirect emotion detection</vt:lpstr>
      <vt:lpstr>Persuasive technologies and behavioral change</vt:lpstr>
      <vt:lpstr>Nintendo’s Pocket Pikachu</vt:lpstr>
      <vt:lpstr>How effective?</vt:lpstr>
      <vt:lpstr>Tracking devices</vt:lpstr>
      <vt:lpstr>Sustainable HCI</vt:lpstr>
      <vt:lpstr>The Tidy Street project</vt:lpstr>
      <vt:lpstr>Phishing scams</vt:lpstr>
      <vt:lpstr>Anthropomorphism</vt:lpstr>
      <vt:lpstr>Which message you prefer?</vt:lpstr>
      <vt:lpstr>Which do you prefer? </vt:lpstr>
      <vt:lpstr>Evidence to support anthropomorphism</vt:lpstr>
      <vt:lpstr>Robot-like or cuddly?</vt:lpstr>
      <vt:lpstr>Is it OK for seniors to develop an emotional attachment with the robot Zora? </vt:lpstr>
      <vt:lpstr>Summary</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Reicherts, Leon</cp:lastModifiedBy>
  <cp:revision>82</cp:revision>
  <dcterms:created xsi:type="dcterms:W3CDTF">2015-01-06T09:40:09Z</dcterms:created>
  <dcterms:modified xsi:type="dcterms:W3CDTF">2023-02-19T19:10:19Z</dcterms:modified>
</cp:coreProperties>
</file>